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256144-E5E8-4AC3-980D-6DEB30E65F60}" type="datetimeFigureOut">
              <a:rPr lang="en-US" smtClean="0"/>
              <a:pPr/>
              <a:t>3/16/2020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0BD5C6-AFC0-433C-A57F-090B830272B5}" type="slidenum">
              <a:rPr lang="en-US" smtClean="0"/>
              <a:pPr/>
              <a:t>‹#›</a:t>
            </a:fld>
            <a:endParaRPr lang="en-US"/>
          </a:p>
        </p:txBody>
      </p:sp>
    </p:spTree>
    <p:extLst>
      <p:ext uri="{BB962C8B-B14F-4D97-AF65-F5344CB8AC3E}">
        <p14:creationId xmlns:p14="http://schemas.microsoft.com/office/powerpoint/2010/main" xmlns="" val="1102589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7C6F008-551D-4BD6-9335-BAA8F236F623}" type="datetime1">
              <a:rPr lang="en-US" smtClean="0"/>
              <a:pPr/>
              <a:t>3/16/2020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9A85C4A-93F7-4101-8FD9-A6FFD5471A9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5426A30-6293-4444-9974-F5E98D3F5C6C}" type="datetime1">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A85C4A-93F7-4101-8FD9-A6FFD5471A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184707-0FBF-443B-B514-F7B2D03EA10A}" type="datetime1">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A85C4A-93F7-4101-8FD9-A6FFD5471A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9FC853-3419-4BFC-8AD6-25BA00B33DD8}" type="datetime1">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A85C4A-93F7-4101-8FD9-A6FFD5471A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59F5130-62B0-4CAB-A0F0-7FCE9EA1F8DE}" type="datetime1">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A85C4A-93F7-4101-8FD9-A6FFD5471A9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5A55BB-7180-4A77-ABD0-C07476335E34}" type="datetime1">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A85C4A-93F7-4101-8FD9-A6FFD5471A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33D9255-CB40-4D27-8DEB-7550B380F517}" type="datetime1">
              <a:rPr lang="en-US" smtClean="0"/>
              <a:pPr/>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A85C4A-93F7-4101-8FD9-A6FFD5471A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A81B106-FE16-4EF5-9BE7-4D74D4292110}" type="datetime1">
              <a:rPr lang="en-US" smtClean="0"/>
              <a:pPr/>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AC802B-BCB4-425F-924F-DEF2004AD9F4}" type="datetime1">
              <a:rPr lang="en-US" smtClean="0"/>
              <a:pPr/>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A85C4A-93F7-4101-8FD9-A6FFD5471A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AED1E41-1C2A-4B13-9206-59FF7BD55437}" type="datetime1">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A85C4A-93F7-4101-8FD9-A6FFD5471A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291FF11-D52B-4412-BD41-56B495CE2D48}" type="datetime1">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9A85C4A-93F7-4101-8FD9-A6FFD5471A9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485F9B4-1259-4215-8DE4-310C58700DDD}" type="datetime1">
              <a:rPr lang="en-US" smtClean="0"/>
              <a:pPr/>
              <a:t>3/16/2020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9A85C4A-93F7-4101-8FD9-A6FFD5471A9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Cyber Laws to be covered as per IT 2008</a:t>
            </a:r>
            <a:endParaRPr lang="en-US" dirty="0"/>
          </a:p>
        </p:txBody>
      </p:sp>
      <p:sp>
        <p:nvSpPr>
          <p:cNvPr id="3" name="Subtitle 2"/>
          <p:cNvSpPr>
            <a:spLocks noGrp="1"/>
          </p:cNvSpPr>
          <p:nvPr>
            <p:ph type="subTitle" idx="1"/>
          </p:nvPr>
        </p:nvSpPr>
        <p:spPr/>
        <p:txBody>
          <a:bodyPr/>
          <a:lstStyle/>
          <a:p>
            <a:r>
              <a:rPr lang="en-US" dirty="0" smtClean="0"/>
              <a:t>K.K.S. GAUTAM</a:t>
            </a:r>
          </a:p>
          <a:p>
            <a:r>
              <a:rPr lang="en-US" dirty="0" smtClean="0"/>
              <a:t>ASSISTANT PROFESSOR</a:t>
            </a:r>
          </a:p>
          <a:p>
            <a:r>
              <a:rPr lang="en-US" dirty="0" smtClean="0"/>
              <a:t>SHIVAJI COLLEGE</a:t>
            </a:r>
            <a:endParaRPr lang="en-US" dirty="0"/>
          </a:p>
        </p:txBody>
      </p:sp>
      <p:sp>
        <p:nvSpPr>
          <p:cNvPr id="4" name="Date Placeholder 3"/>
          <p:cNvSpPr>
            <a:spLocks noGrp="1"/>
          </p:cNvSpPr>
          <p:nvPr>
            <p:ph type="dt" sz="half" idx="10"/>
          </p:nvPr>
        </p:nvSpPr>
        <p:spPr/>
        <p:txBody>
          <a:bodyPr/>
          <a:lstStyle/>
          <a:p>
            <a:fld id="{A4DFC680-6FFE-4C12-92D0-2F6D52B1D35A}"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[Section 43](Amended vide ITAA-2008)</a:t>
            </a:r>
            <a:endParaRPr lang="en-US" sz="4000" dirty="0"/>
          </a:p>
        </p:txBody>
      </p:sp>
      <p:sp>
        <p:nvSpPr>
          <p:cNvPr id="3" name="Content Placeholder 2"/>
          <p:cNvSpPr>
            <a:spLocks noGrp="1"/>
          </p:cNvSpPr>
          <p:nvPr>
            <p:ph idx="1"/>
          </p:nvPr>
        </p:nvSpPr>
        <p:spPr/>
        <p:txBody>
          <a:bodyPr/>
          <a:lstStyle/>
          <a:p>
            <a:r>
              <a:rPr lang="en-US" dirty="0" smtClean="0"/>
              <a:t>Section 43 contains provisions related to penalty and compensation for damages to computer, computer system, etc., which an adjudicating officer can impose.</a:t>
            </a:r>
          </a:p>
          <a:p>
            <a:pPr lvl="2"/>
            <a:endParaRPr lang="en-US" dirty="0"/>
          </a:p>
        </p:txBody>
      </p:sp>
      <p:sp>
        <p:nvSpPr>
          <p:cNvPr id="4" name="Date Placeholder 3"/>
          <p:cNvSpPr>
            <a:spLocks noGrp="1"/>
          </p:cNvSpPr>
          <p:nvPr>
            <p:ph type="dt" sz="half" idx="10"/>
          </p:nvPr>
        </p:nvSpPr>
        <p:spPr/>
        <p:txBody>
          <a:bodyPr/>
          <a:lstStyle/>
          <a:p>
            <a:fld id="{39DEAFF8-6077-423B-961D-C4785CDA718E}"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10</a:t>
            </a:fld>
            <a:endParaRPr lang="en-US"/>
          </a:p>
        </p:txBody>
      </p:sp>
    </p:spTree>
    <p:extLst>
      <p:ext uri="{BB962C8B-B14F-4D97-AF65-F5344CB8AC3E}">
        <p14:creationId xmlns:p14="http://schemas.microsoft.com/office/powerpoint/2010/main" xmlns="" val="34575789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The contents of Section 43 are as follows:-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274320" lvl="1" indent="-274320">
              <a:buClr>
                <a:schemeClr val="accent3"/>
              </a:buClr>
              <a:buSzPct val="95000"/>
            </a:pPr>
            <a:r>
              <a:rPr lang="en-US" dirty="0"/>
              <a:t>If any person without permission of the owner or any other person who is in charge of a computer, computer system or computer network-</a:t>
            </a:r>
          </a:p>
          <a:p>
            <a:pPr marL="850392" lvl="1" indent="-457200">
              <a:buFont typeface="+mj-lt"/>
              <a:buAutoNum type="arabicPeriod"/>
            </a:pPr>
            <a:r>
              <a:rPr lang="en-US" dirty="0" smtClean="0"/>
              <a:t>Access or secures access to such computer, computer system or computer network or computer resource.</a:t>
            </a:r>
          </a:p>
          <a:p>
            <a:pPr marL="850392" lvl="1" indent="-457200">
              <a:buFont typeface="+mj-lt"/>
              <a:buAutoNum type="arabicPeriod"/>
            </a:pPr>
            <a:r>
              <a:rPr lang="en-US" dirty="0" smtClean="0"/>
              <a:t>Downloads copies or extracts any data, computer data base or information from such computer, computer system or computer network including information or data held or stored in any removable storage medium.</a:t>
            </a:r>
          </a:p>
          <a:p>
            <a:pPr marL="850392" lvl="1" indent="-457200">
              <a:buFont typeface="+mj-lt"/>
              <a:buAutoNum type="arabicPeriod"/>
            </a:pPr>
            <a:r>
              <a:rPr lang="en-US" dirty="0" smtClean="0"/>
              <a:t>Introduces or causes to be introduced any computer contaminant or computer virus into any computer, etc.</a:t>
            </a:r>
          </a:p>
          <a:p>
            <a:pPr marL="850392" lvl="1" indent="-457200">
              <a:buFont typeface="+mj-lt"/>
              <a:buAutoNum type="arabicPeriod"/>
            </a:pPr>
            <a:r>
              <a:rPr lang="en-US" dirty="0" smtClean="0"/>
              <a:t>Damages or causes to be damaged any computer(etc.), data, computer database or any other programs residing in such computer( etc.).</a:t>
            </a:r>
          </a:p>
          <a:p>
            <a:pPr marL="393192" lvl="1" indent="0">
              <a:buNone/>
            </a:pPr>
            <a:endParaRPr lang="en-US" dirty="0"/>
          </a:p>
        </p:txBody>
      </p:sp>
      <p:sp>
        <p:nvSpPr>
          <p:cNvPr id="4" name="Date Placeholder 3"/>
          <p:cNvSpPr>
            <a:spLocks noGrp="1"/>
          </p:cNvSpPr>
          <p:nvPr>
            <p:ph type="dt" sz="half" idx="10"/>
          </p:nvPr>
        </p:nvSpPr>
        <p:spPr/>
        <p:txBody>
          <a:bodyPr/>
          <a:lstStyle/>
          <a:p>
            <a:fld id="{28D70103-3750-426C-B278-033115215558}"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11</a:t>
            </a:fld>
            <a:endParaRPr lang="en-US"/>
          </a:p>
        </p:txBody>
      </p:sp>
    </p:spTree>
    <p:extLst>
      <p:ext uri="{BB962C8B-B14F-4D97-AF65-F5344CB8AC3E}">
        <p14:creationId xmlns:p14="http://schemas.microsoft.com/office/powerpoint/2010/main" xmlns="" val="39369026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457200" lvl="1" indent="-457200">
              <a:buClr>
                <a:schemeClr val="accent3"/>
              </a:buClr>
              <a:buSzPct val="95000"/>
              <a:buFont typeface="+mj-lt"/>
              <a:buAutoNum type="arabicPeriod" startAt="4"/>
            </a:pPr>
            <a:r>
              <a:rPr lang="en-US" dirty="0"/>
              <a:t>Damages or causes to be damaged any computer(etc.), data, computer database or any other programs residing in such computer( etc</a:t>
            </a:r>
            <a:r>
              <a:rPr lang="en-US" dirty="0" smtClean="0"/>
              <a:t>.).</a:t>
            </a:r>
          </a:p>
          <a:p>
            <a:pPr marL="457200" lvl="1" indent="-457200">
              <a:buClr>
                <a:schemeClr val="accent3"/>
              </a:buClr>
              <a:buSzPct val="95000"/>
              <a:buFont typeface="+mj-lt"/>
              <a:buAutoNum type="arabicPeriod" startAt="4"/>
            </a:pPr>
            <a:r>
              <a:rPr lang="en-US" dirty="0" smtClean="0"/>
              <a:t>Disrupts or causes disruption of any computer(etc.).</a:t>
            </a:r>
          </a:p>
          <a:p>
            <a:pPr marL="457200" lvl="1" indent="-457200">
              <a:buClr>
                <a:schemeClr val="accent3"/>
              </a:buClr>
              <a:buSzPct val="95000"/>
              <a:buFont typeface="+mj-lt"/>
              <a:buAutoNum type="arabicPeriod" startAt="4"/>
            </a:pPr>
            <a:r>
              <a:rPr lang="en-US" dirty="0" smtClean="0"/>
              <a:t>Denies or causes disruption of any computer(etc.)</a:t>
            </a:r>
          </a:p>
          <a:p>
            <a:pPr marL="457200" lvl="1" indent="-457200">
              <a:buClr>
                <a:schemeClr val="accent3"/>
              </a:buClr>
              <a:buSzPct val="95000"/>
              <a:buFont typeface="+mj-lt"/>
              <a:buAutoNum type="arabicPeriod" startAt="4"/>
            </a:pPr>
            <a:r>
              <a:rPr lang="en-US" dirty="0" smtClean="0"/>
              <a:t>Provides any assistance to any person to facilitate access to a computer(etc.) in contravention of the provisions of this Act, rules or regulations made there under.</a:t>
            </a:r>
          </a:p>
          <a:p>
            <a:pPr marL="457200" lvl="1" indent="-457200">
              <a:buClr>
                <a:schemeClr val="accent3"/>
              </a:buClr>
              <a:buSzPct val="95000"/>
              <a:buFont typeface="+mj-lt"/>
              <a:buAutoNum type="arabicPeriod" startAt="4"/>
            </a:pPr>
            <a:r>
              <a:rPr lang="en-US" dirty="0" smtClean="0"/>
              <a:t>Charges the services availed of by a person to the account of another person by tampering with or manipulating any computer(etc.).</a:t>
            </a:r>
          </a:p>
          <a:p>
            <a:pPr marL="457200" lvl="1" indent="-457200">
              <a:buClr>
                <a:schemeClr val="accent3"/>
              </a:buClr>
              <a:buSzPct val="95000"/>
              <a:buFont typeface="+mj-lt"/>
              <a:buAutoNum type="arabicPeriod" startAt="4"/>
            </a:pPr>
            <a:r>
              <a:rPr lang="en-US" dirty="0" smtClean="0"/>
              <a:t>Destroys, deletes or alters any information residing in a computer resource or diminishes its value or utility or affects it injuriously by any means(Inserted vide ITAA-2008).</a:t>
            </a:r>
          </a:p>
          <a:p>
            <a:pPr marL="457200" lvl="1" indent="-457200">
              <a:buClr>
                <a:schemeClr val="accent3"/>
              </a:buClr>
              <a:buSzPct val="95000"/>
              <a:buFont typeface="+mj-lt"/>
              <a:buAutoNum type="arabicPeriod" startAt="4"/>
            </a:pPr>
            <a:r>
              <a:rPr lang="en-US" dirty="0" smtClean="0"/>
              <a:t>Steals, conceals, destroys or alters or causes any person to steal, conceal, destroy or alter any computer source code used for a computer resource with an intention to cause damage.</a:t>
            </a:r>
          </a:p>
          <a:p>
            <a:pPr marL="0" lvl="1" indent="0">
              <a:buClr>
                <a:schemeClr val="accent3"/>
              </a:buClr>
              <a:buSzPct val="95000"/>
              <a:buNone/>
            </a:pPr>
            <a:r>
              <a:rPr lang="en-US" dirty="0" smtClean="0"/>
              <a:t>Note:- He shall be liable to pay damages by way of compensation not exceeding one crore rupee to the person so affected.</a:t>
            </a:r>
            <a:endParaRPr lang="en-US" dirty="0"/>
          </a:p>
        </p:txBody>
      </p:sp>
      <p:sp>
        <p:nvSpPr>
          <p:cNvPr id="4" name="Date Placeholder 3"/>
          <p:cNvSpPr>
            <a:spLocks noGrp="1"/>
          </p:cNvSpPr>
          <p:nvPr>
            <p:ph type="dt" sz="half" idx="10"/>
          </p:nvPr>
        </p:nvSpPr>
        <p:spPr/>
        <p:txBody>
          <a:bodyPr/>
          <a:lstStyle/>
          <a:p>
            <a:fld id="{CAECE341-E68D-49EE-84F1-FD3EE2D21544}"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12</a:t>
            </a:fld>
            <a:endParaRPr lang="en-US"/>
          </a:p>
        </p:txBody>
      </p:sp>
    </p:spTree>
    <p:extLst>
      <p:ext uri="{BB962C8B-B14F-4D97-AF65-F5344CB8AC3E}">
        <p14:creationId xmlns:p14="http://schemas.microsoft.com/office/powerpoint/2010/main" xmlns="" val="1134878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a:t>
            </a:r>
            <a:endParaRPr lang="en-US" dirty="0"/>
          </a:p>
        </p:txBody>
      </p:sp>
      <p:sp>
        <p:nvSpPr>
          <p:cNvPr id="3" name="Content Placeholder 2"/>
          <p:cNvSpPr>
            <a:spLocks noGrp="1"/>
          </p:cNvSpPr>
          <p:nvPr>
            <p:ph idx="1"/>
          </p:nvPr>
        </p:nvSpPr>
        <p:spPr/>
        <p:txBody>
          <a:bodyPr>
            <a:normAutofit lnSpcReduction="10000"/>
          </a:bodyPr>
          <a:lstStyle/>
          <a:p>
            <a:pPr lvl="1">
              <a:buFont typeface="Wingdings" panose="05000000000000000000" pitchFamily="2" charset="2"/>
              <a:buChar char="Ø"/>
            </a:pPr>
            <a:r>
              <a:rPr lang="en-US" dirty="0" smtClean="0"/>
              <a:t>Computer Contaminant:- means any set of computer instructions that are designed-</a:t>
            </a:r>
          </a:p>
          <a:p>
            <a:pPr marL="850392" lvl="1" indent="-457200">
              <a:buFont typeface="+mj-lt"/>
              <a:buAutoNum type="alphaLcParenR"/>
            </a:pPr>
            <a:r>
              <a:rPr lang="en-US" dirty="0" smtClean="0"/>
              <a:t>To modify, destroy, record, transmit data or program residing within a computer(etc.).</a:t>
            </a:r>
          </a:p>
          <a:p>
            <a:pPr marL="850392" lvl="1" indent="-457200">
              <a:buFont typeface="+mj-lt"/>
              <a:buAutoNum type="alphaLcParenR"/>
            </a:pPr>
            <a:r>
              <a:rPr lang="en-US" dirty="0" smtClean="0"/>
              <a:t>By any means to usurp the normal operation of the computer(etc.).</a:t>
            </a:r>
          </a:p>
          <a:p>
            <a:pPr lvl="1">
              <a:buFont typeface="Wingdings" panose="05000000000000000000" pitchFamily="2" charset="2"/>
              <a:buChar char="Ø"/>
            </a:pPr>
            <a:r>
              <a:rPr lang="en-US" dirty="0" smtClean="0"/>
              <a:t>Computer Database:-means a representation of information, knowledge, facts, concepts or instructions in text, image, audio, video t hat are being prepared or have been prepared in a formalized manner or have been produced by a intended for use in a computer(etc.).</a:t>
            </a:r>
            <a:endParaRPr lang="en-US" dirty="0"/>
          </a:p>
        </p:txBody>
      </p:sp>
      <p:sp>
        <p:nvSpPr>
          <p:cNvPr id="4" name="Date Placeholder 3"/>
          <p:cNvSpPr>
            <a:spLocks noGrp="1"/>
          </p:cNvSpPr>
          <p:nvPr>
            <p:ph type="dt" sz="half" idx="10"/>
          </p:nvPr>
        </p:nvSpPr>
        <p:spPr/>
        <p:txBody>
          <a:bodyPr/>
          <a:lstStyle/>
          <a:p>
            <a:fld id="{00814ADC-2C83-4466-AF26-35D153001210}"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13</a:t>
            </a:fld>
            <a:endParaRPr lang="en-US"/>
          </a:p>
        </p:txBody>
      </p:sp>
    </p:spTree>
    <p:extLst>
      <p:ext uri="{BB962C8B-B14F-4D97-AF65-F5344CB8AC3E}">
        <p14:creationId xmlns:p14="http://schemas.microsoft.com/office/powerpoint/2010/main" xmlns="" val="2267244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Computer Virus</a:t>
            </a:r>
            <a:r>
              <a:rPr lang="en-US" dirty="0" smtClean="0"/>
              <a:t>:- means any computer instruction, information, data or program that destroys, damages, degrades or adversely affects the performance of a computer resource or attaches itself to another computer resource and operates when a program, data or instruction is executed or some other event takes place in that computer resource.</a:t>
            </a:r>
          </a:p>
          <a:p>
            <a:r>
              <a:rPr lang="en-US" b="1" dirty="0" smtClean="0"/>
              <a:t>Damage</a:t>
            </a:r>
            <a:r>
              <a:rPr lang="en-US" dirty="0" smtClean="0"/>
              <a:t>:- means to destroys, alter, delete, add, modify or rearrange any computer resource by any means.</a:t>
            </a:r>
          </a:p>
          <a:p>
            <a:r>
              <a:rPr lang="en-US" b="1" dirty="0" smtClean="0"/>
              <a:t>Computer Source Code</a:t>
            </a:r>
            <a:r>
              <a:rPr lang="en-US" dirty="0" smtClean="0"/>
              <a:t>:- means the listing of programs, computer commands, design and layout and program analysis of computer resource in any form.(Inserted vide ITAA-2008).</a:t>
            </a:r>
          </a:p>
          <a:p>
            <a:endParaRPr lang="en-US" dirty="0"/>
          </a:p>
        </p:txBody>
      </p:sp>
      <p:sp>
        <p:nvSpPr>
          <p:cNvPr id="4" name="Date Placeholder 3"/>
          <p:cNvSpPr>
            <a:spLocks noGrp="1"/>
          </p:cNvSpPr>
          <p:nvPr>
            <p:ph type="dt" sz="half" idx="10"/>
          </p:nvPr>
        </p:nvSpPr>
        <p:spPr/>
        <p:txBody>
          <a:bodyPr/>
          <a:lstStyle/>
          <a:p>
            <a:fld id="{65D58DA6-B154-4882-9AFC-EC166B9916FA}"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14</a:t>
            </a:fld>
            <a:endParaRPr lang="en-US"/>
          </a:p>
        </p:txBody>
      </p:sp>
    </p:spTree>
    <p:extLst>
      <p:ext uri="{BB962C8B-B14F-4D97-AF65-F5344CB8AC3E}">
        <p14:creationId xmlns:p14="http://schemas.microsoft.com/office/powerpoint/2010/main" xmlns="" val="8401439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XI] Offences</a:t>
            </a:r>
            <a:endParaRPr lang="en-US" dirty="0"/>
          </a:p>
        </p:txBody>
      </p:sp>
      <p:sp>
        <p:nvSpPr>
          <p:cNvPr id="3" name="Content Placeholder 2"/>
          <p:cNvSpPr>
            <a:spLocks noGrp="1"/>
          </p:cNvSpPr>
          <p:nvPr>
            <p:ph idx="1"/>
          </p:nvPr>
        </p:nvSpPr>
        <p:spPr/>
        <p:txBody>
          <a:bodyPr/>
          <a:lstStyle/>
          <a:p>
            <a:r>
              <a:rPr lang="en-US" dirty="0" smtClean="0"/>
              <a:t>The IT Act covers two important area related to the cyber world:</a:t>
            </a:r>
          </a:p>
          <a:p>
            <a:pPr marL="850392" lvl="1" indent="-457200">
              <a:buFont typeface="+mj-lt"/>
              <a:buAutoNum type="alphaLcParenR"/>
            </a:pPr>
            <a:r>
              <a:rPr lang="en-US" dirty="0" smtClean="0"/>
              <a:t>Legal recognition to electronic records</a:t>
            </a:r>
          </a:p>
          <a:p>
            <a:pPr marL="850392" lvl="1" indent="-457200">
              <a:buFont typeface="+mj-lt"/>
              <a:buAutoNum type="alphaLcParenR"/>
            </a:pPr>
            <a:r>
              <a:rPr lang="en-US" dirty="0" smtClean="0"/>
              <a:t>Computer related offences.</a:t>
            </a:r>
          </a:p>
          <a:p>
            <a:pPr marL="393192" lvl="1" indent="0">
              <a:buNone/>
            </a:pPr>
            <a:r>
              <a:rPr lang="en-US" dirty="0" smtClean="0"/>
              <a:t>Chapter XI of the Act contains sections 65 to 78 which deal with various computer crimes and provide for penalties for these offences.</a:t>
            </a:r>
          </a:p>
          <a:p>
            <a:pPr marL="393192" lvl="1" indent="0">
              <a:buNone/>
            </a:pPr>
            <a:endParaRPr lang="en-US" dirty="0" smtClean="0"/>
          </a:p>
        </p:txBody>
      </p:sp>
      <p:sp>
        <p:nvSpPr>
          <p:cNvPr id="4" name="Date Placeholder 3"/>
          <p:cNvSpPr>
            <a:spLocks noGrp="1"/>
          </p:cNvSpPr>
          <p:nvPr>
            <p:ph type="dt" sz="half" idx="10"/>
          </p:nvPr>
        </p:nvSpPr>
        <p:spPr/>
        <p:txBody>
          <a:bodyPr/>
          <a:lstStyle/>
          <a:p>
            <a:fld id="{0FF59015-7010-4A76-905E-263C2FCF2E3C}"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15</a:t>
            </a:fld>
            <a:endParaRPr lang="en-US"/>
          </a:p>
        </p:txBody>
      </p:sp>
    </p:spTree>
    <p:extLst>
      <p:ext uri="{BB962C8B-B14F-4D97-AF65-F5344CB8AC3E}">
        <p14:creationId xmlns:p14="http://schemas.microsoft.com/office/powerpoint/2010/main" xmlns="" val="39062126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720080"/>
          </a:xfrm>
        </p:spPr>
        <p:txBody>
          <a:bodyPr>
            <a:normAutofit/>
          </a:bodyPr>
          <a:lstStyle/>
          <a:p>
            <a:r>
              <a:rPr lang="en-US" sz="3600" dirty="0" smtClean="0"/>
              <a:t>[Chapter XI] Sections of ITAA,2008</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911421918"/>
              </p:ext>
            </p:extLst>
          </p:nvPr>
        </p:nvGraphicFramePr>
        <p:xfrm>
          <a:off x="457200" y="1124741"/>
          <a:ext cx="8229600" cy="5857088"/>
        </p:xfrm>
        <a:graphic>
          <a:graphicData uri="http://schemas.openxmlformats.org/drawingml/2006/table">
            <a:tbl>
              <a:tblPr firstRow="1" bandRow="1">
                <a:tableStyleId>{5C22544A-7EE6-4342-B048-85BDC9FD1C3A}</a:tableStyleId>
              </a:tblPr>
              <a:tblGrid>
                <a:gridCol w="1018456">
                  <a:extLst>
                    <a:ext uri="{9D8B030D-6E8A-4147-A177-3AD203B41FA5}">
                      <a16:colId xmlns:a16="http://schemas.microsoft.com/office/drawing/2014/main" xmlns="" val="3377856488"/>
                    </a:ext>
                  </a:extLst>
                </a:gridCol>
                <a:gridCol w="7211144">
                  <a:extLst>
                    <a:ext uri="{9D8B030D-6E8A-4147-A177-3AD203B41FA5}">
                      <a16:colId xmlns:a16="http://schemas.microsoft.com/office/drawing/2014/main" xmlns="" val="3230373680"/>
                    </a:ext>
                  </a:extLst>
                </a:gridCol>
              </a:tblGrid>
              <a:tr h="375833">
                <a:tc>
                  <a:txBody>
                    <a:bodyPr/>
                    <a:lstStyle/>
                    <a:p>
                      <a:r>
                        <a:rPr lang="en-US" dirty="0" smtClean="0"/>
                        <a:t>Section</a:t>
                      </a:r>
                      <a:endParaRPr lang="en-US" dirty="0"/>
                    </a:p>
                  </a:txBody>
                  <a:tcPr/>
                </a:tc>
                <a:tc>
                  <a:txBody>
                    <a:bodyPr/>
                    <a:lstStyle/>
                    <a:p>
                      <a:endParaRPr lang="en-US"/>
                    </a:p>
                  </a:txBody>
                  <a:tcPr/>
                </a:tc>
                <a:extLst>
                  <a:ext uri="{0D108BD9-81ED-4DB2-BD59-A6C34878D82A}">
                    <a16:rowId xmlns:a16="http://schemas.microsoft.com/office/drawing/2014/main" xmlns="" val="3485055219"/>
                  </a:ext>
                </a:extLst>
              </a:tr>
              <a:tr h="375833">
                <a:tc>
                  <a:txBody>
                    <a:bodyPr/>
                    <a:lstStyle/>
                    <a:p>
                      <a:r>
                        <a:rPr lang="en-US" dirty="0" smtClean="0"/>
                        <a:t>65</a:t>
                      </a:r>
                      <a:endParaRPr lang="en-US" dirty="0"/>
                    </a:p>
                  </a:txBody>
                  <a:tcPr/>
                </a:tc>
                <a:tc>
                  <a:txBody>
                    <a:bodyPr/>
                    <a:lstStyle/>
                    <a:p>
                      <a:r>
                        <a:rPr lang="en-US" dirty="0" smtClean="0"/>
                        <a:t>Tampering with Computer</a:t>
                      </a:r>
                      <a:r>
                        <a:rPr lang="en-US" baseline="0" dirty="0" smtClean="0"/>
                        <a:t> Source Documents</a:t>
                      </a:r>
                      <a:endParaRPr lang="en-US" dirty="0"/>
                    </a:p>
                  </a:txBody>
                  <a:tcPr/>
                </a:tc>
                <a:extLst>
                  <a:ext uri="{0D108BD9-81ED-4DB2-BD59-A6C34878D82A}">
                    <a16:rowId xmlns:a16="http://schemas.microsoft.com/office/drawing/2014/main" xmlns="" val="820439125"/>
                  </a:ext>
                </a:extLst>
              </a:tr>
              <a:tr h="648699">
                <a:tc>
                  <a:txBody>
                    <a:bodyPr/>
                    <a:lstStyle/>
                    <a:p>
                      <a:r>
                        <a:rPr lang="en-US" dirty="0" smtClean="0"/>
                        <a:t>66A</a:t>
                      </a:r>
                      <a:endParaRPr lang="en-US" dirty="0"/>
                    </a:p>
                  </a:txBody>
                  <a:tcPr/>
                </a:tc>
                <a:tc>
                  <a:txBody>
                    <a:bodyPr/>
                    <a:lstStyle/>
                    <a:p>
                      <a:r>
                        <a:rPr lang="en-US" dirty="0" smtClean="0"/>
                        <a:t>Punishment for sending offensive messages through</a:t>
                      </a:r>
                      <a:r>
                        <a:rPr lang="en-US" baseline="0" dirty="0" smtClean="0"/>
                        <a:t> communication service, etc.</a:t>
                      </a:r>
                      <a:endParaRPr lang="en-US" dirty="0"/>
                    </a:p>
                  </a:txBody>
                  <a:tcPr/>
                </a:tc>
                <a:extLst>
                  <a:ext uri="{0D108BD9-81ED-4DB2-BD59-A6C34878D82A}">
                    <a16:rowId xmlns:a16="http://schemas.microsoft.com/office/drawing/2014/main" xmlns="" val="633073916"/>
                  </a:ext>
                </a:extLst>
              </a:tr>
              <a:tr h="648699">
                <a:tc>
                  <a:txBody>
                    <a:bodyPr/>
                    <a:lstStyle/>
                    <a:p>
                      <a:r>
                        <a:rPr lang="en-US" dirty="0" smtClean="0"/>
                        <a:t>66B</a:t>
                      </a:r>
                      <a:endParaRPr lang="en-US" dirty="0"/>
                    </a:p>
                  </a:txBody>
                  <a:tcPr/>
                </a:tc>
                <a:tc>
                  <a:txBody>
                    <a:bodyPr/>
                    <a:lstStyle/>
                    <a:p>
                      <a:r>
                        <a:rPr lang="en-US" dirty="0" smtClean="0"/>
                        <a:t>Punishments for dishonestly receiving stolen computer resource</a:t>
                      </a:r>
                      <a:r>
                        <a:rPr lang="en-US" baseline="0" dirty="0" smtClean="0"/>
                        <a:t> or communication device.</a:t>
                      </a:r>
                      <a:endParaRPr lang="en-US" dirty="0"/>
                    </a:p>
                  </a:txBody>
                  <a:tcPr/>
                </a:tc>
                <a:extLst>
                  <a:ext uri="{0D108BD9-81ED-4DB2-BD59-A6C34878D82A}">
                    <a16:rowId xmlns:a16="http://schemas.microsoft.com/office/drawing/2014/main" xmlns="" val="2514429847"/>
                  </a:ext>
                </a:extLst>
              </a:tr>
              <a:tr h="375833">
                <a:tc>
                  <a:txBody>
                    <a:bodyPr/>
                    <a:lstStyle/>
                    <a:p>
                      <a:r>
                        <a:rPr lang="en-US" dirty="0" smtClean="0"/>
                        <a:t>66C</a:t>
                      </a:r>
                      <a:endParaRPr lang="en-US" dirty="0"/>
                    </a:p>
                  </a:txBody>
                  <a:tcPr/>
                </a:tc>
                <a:tc>
                  <a:txBody>
                    <a:bodyPr/>
                    <a:lstStyle/>
                    <a:p>
                      <a:r>
                        <a:rPr lang="en-US" dirty="0" smtClean="0"/>
                        <a:t>Punishment</a:t>
                      </a:r>
                      <a:r>
                        <a:rPr lang="en-US" baseline="0" dirty="0" smtClean="0"/>
                        <a:t> for identity theft</a:t>
                      </a:r>
                      <a:endParaRPr lang="en-US" dirty="0"/>
                    </a:p>
                  </a:txBody>
                  <a:tcPr/>
                </a:tc>
                <a:extLst>
                  <a:ext uri="{0D108BD9-81ED-4DB2-BD59-A6C34878D82A}">
                    <a16:rowId xmlns:a16="http://schemas.microsoft.com/office/drawing/2014/main" xmlns="" val="1514937460"/>
                  </a:ext>
                </a:extLst>
              </a:tr>
              <a:tr h="375833">
                <a:tc>
                  <a:txBody>
                    <a:bodyPr/>
                    <a:lstStyle/>
                    <a:p>
                      <a:r>
                        <a:rPr lang="en-US" dirty="0" smtClean="0"/>
                        <a:t>66D</a:t>
                      </a:r>
                      <a:endParaRPr lang="en-US" dirty="0"/>
                    </a:p>
                  </a:txBody>
                  <a:tcPr/>
                </a:tc>
                <a:tc>
                  <a:txBody>
                    <a:bodyPr/>
                    <a:lstStyle/>
                    <a:p>
                      <a:r>
                        <a:rPr lang="en-US" dirty="0" smtClean="0"/>
                        <a:t>Punishment</a:t>
                      </a:r>
                      <a:r>
                        <a:rPr lang="en-US" baseline="0" dirty="0" smtClean="0"/>
                        <a:t> for cheating by personating by using computer resource.</a:t>
                      </a:r>
                      <a:endParaRPr lang="en-US" dirty="0"/>
                    </a:p>
                  </a:txBody>
                  <a:tcPr/>
                </a:tc>
                <a:extLst>
                  <a:ext uri="{0D108BD9-81ED-4DB2-BD59-A6C34878D82A}">
                    <a16:rowId xmlns:a16="http://schemas.microsoft.com/office/drawing/2014/main" xmlns="" val="1139890513"/>
                  </a:ext>
                </a:extLst>
              </a:tr>
              <a:tr h="375833">
                <a:tc>
                  <a:txBody>
                    <a:bodyPr/>
                    <a:lstStyle/>
                    <a:p>
                      <a:r>
                        <a:rPr lang="en-US" dirty="0" smtClean="0"/>
                        <a:t>66E</a:t>
                      </a:r>
                      <a:endParaRPr lang="en-US" dirty="0"/>
                    </a:p>
                  </a:txBody>
                  <a:tcPr/>
                </a:tc>
                <a:tc>
                  <a:txBody>
                    <a:bodyPr/>
                    <a:lstStyle/>
                    <a:p>
                      <a:r>
                        <a:rPr lang="en-US" dirty="0" smtClean="0"/>
                        <a:t>Punishment for violation of privacy.</a:t>
                      </a:r>
                      <a:endParaRPr lang="en-US" dirty="0"/>
                    </a:p>
                  </a:txBody>
                  <a:tcPr/>
                </a:tc>
                <a:extLst>
                  <a:ext uri="{0D108BD9-81ED-4DB2-BD59-A6C34878D82A}">
                    <a16:rowId xmlns:a16="http://schemas.microsoft.com/office/drawing/2014/main" xmlns="" val="3817900359"/>
                  </a:ext>
                </a:extLst>
              </a:tr>
              <a:tr h="375833">
                <a:tc>
                  <a:txBody>
                    <a:bodyPr/>
                    <a:lstStyle/>
                    <a:p>
                      <a:r>
                        <a:rPr lang="en-US" dirty="0" smtClean="0"/>
                        <a:t>66F</a:t>
                      </a:r>
                      <a:endParaRPr lang="en-US" dirty="0"/>
                    </a:p>
                  </a:txBody>
                  <a:tcPr/>
                </a:tc>
                <a:tc>
                  <a:txBody>
                    <a:bodyPr/>
                    <a:lstStyle/>
                    <a:p>
                      <a:r>
                        <a:rPr lang="en-US" dirty="0" smtClean="0"/>
                        <a:t>Punishment</a:t>
                      </a:r>
                      <a:r>
                        <a:rPr lang="en-US" baseline="0" dirty="0" smtClean="0"/>
                        <a:t> for cyber terrorism</a:t>
                      </a:r>
                      <a:endParaRPr lang="en-US" dirty="0"/>
                    </a:p>
                  </a:txBody>
                  <a:tcPr/>
                </a:tc>
                <a:extLst>
                  <a:ext uri="{0D108BD9-81ED-4DB2-BD59-A6C34878D82A}">
                    <a16:rowId xmlns:a16="http://schemas.microsoft.com/office/drawing/2014/main" xmlns="" val="130047073"/>
                  </a:ext>
                </a:extLst>
              </a:tr>
              <a:tr h="648699">
                <a:tc>
                  <a:txBody>
                    <a:bodyPr/>
                    <a:lstStyle/>
                    <a:p>
                      <a:r>
                        <a:rPr lang="en-US" dirty="0" smtClean="0"/>
                        <a:t>67</a:t>
                      </a:r>
                      <a:endParaRPr lang="en-US" dirty="0"/>
                    </a:p>
                  </a:txBody>
                  <a:tcPr/>
                </a:tc>
                <a:tc>
                  <a:txBody>
                    <a:bodyPr/>
                    <a:lstStyle/>
                    <a:p>
                      <a:r>
                        <a:rPr lang="en-US" dirty="0" smtClean="0"/>
                        <a:t>Punishment for</a:t>
                      </a:r>
                      <a:r>
                        <a:rPr lang="en-US" baseline="0" dirty="0" smtClean="0"/>
                        <a:t> publishing or transmitting obscene material in electronic form.</a:t>
                      </a:r>
                      <a:endParaRPr lang="en-US" dirty="0"/>
                    </a:p>
                  </a:txBody>
                  <a:tcPr/>
                </a:tc>
                <a:extLst>
                  <a:ext uri="{0D108BD9-81ED-4DB2-BD59-A6C34878D82A}">
                    <a16:rowId xmlns:a16="http://schemas.microsoft.com/office/drawing/2014/main" xmlns="" val="1519822281"/>
                  </a:ext>
                </a:extLst>
              </a:tr>
              <a:tr h="623444">
                <a:tc>
                  <a:txBody>
                    <a:bodyPr/>
                    <a:lstStyle/>
                    <a:p>
                      <a:r>
                        <a:rPr lang="en-US" dirty="0" smtClean="0"/>
                        <a:t>67A</a:t>
                      </a:r>
                      <a:endParaRPr lang="en-US" dirty="0"/>
                    </a:p>
                  </a:txBody>
                  <a:tcPr/>
                </a:tc>
                <a:tc>
                  <a:txBody>
                    <a:bodyPr/>
                    <a:lstStyle/>
                    <a:p>
                      <a:r>
                        <a:rPr lang="en-US" dirty="0" smtClean="0"/>
                        <a:t>Punishment for publishing</a:t>
                      </a:r>
                      <a:r>
                        <a:rPr lang="en-US" baseline="0" dirty="0" smtClean="0"/>
                        <a:t> or transmitting of material containing sexually explicit act, etc. in electronic form</a:t>
                      </a:r>
                      <a:endParaRPr lang="en-US" dirty="0"/>
                    </a:p>
                  </a:txBody>
                  <a:tcPr/>
                </a:tc>
                <a:extLst>
                  <a:ext uri="{0D108BD9-81ED-4DB2-BD59-A6C34878D82A}">
                    <a16:rowId xmlns:a16="http://schemas.microsoft.com/office/drawing/2014/main" xmlns="" val="2573052742"/>
                  </a:ext>
                </a:extLst>
              </a:tr>
              <a:tr h="375833">
                <a:tc>
                  <a:txBody>
                    <a:bodyPr/>
                    <a:lstStyle/>
                    <a:p>
                      <a:r>
                        <a:rPr lang="en-US" dirty="0" smtClean="0"/>
                        <a:t>67B</a:t>
                      </a:r>
                      <a:endParaRPr lang="en-US" dirty="0"/>
                    </a:p>
                  </a:txBody>
                  <a:tcPr/>
                </a:tc>
                <a:tc>
                  <a:txBody>
                    <a:bodyPr/>
                    <a:lstStyle/>
                    <a:p>
                      <a:r>
                        <a:rPr lang="en-US" dirty="0" smtClean="0"/>
                        <a:t>Punishment</a:t>
                      </a:r>
                      <a:r>
                        <a:rPr lang="en-US" baseline="0" dirty="0" smtClean="0"/>
                        <a:t> for publishing or transmitting of material depicting children in sexually explicit act, etc. in electronic form</a:t>
                      </a:r>
                      <a:endParaRPr lang="en-US" dirty="0"/>
                    </a:p>
                  </a:txBody>
                  <a:tcPr/>
                </a:tc>
                <a:extLst>
                  <a:ext uri="{0D108BD9-81ED-4DB2-BD59-A6C34878D82A}">
                    <a16:rowId xmlns:a16="http://schemas.microsoft.com/office/drawing/2014/main" xmlns="" val="3723959023"/>
                  </a:ext>
                </a:extLst>
              </a:tr>
              <a:tr h="375833">
                <a:tc>
                  <a:txBody>
                    <a:bodyPr/>
                    <a:lstStyle/>
                    <a:p>
                      <a:r>
                        <a:rPr lang="en-US" dirty="0" smtClean="0"/>
                        <a:t>72A</a:t>
                      </a:r>
                      <a:endParaRPr lang="en-US" dirty="0"/>
                    </a:p>
                  </a:txBody>
                  <a:tcPr/>
                </a:tc>
                <a:tc>
                  <a:txBody>
                    <a:bodyPr/>
                    <a:lstStyle/>
                    <a:p>
                      <a:r>
                        <a:rPr lang="en-US" dirty="0" smtClean="0"/>
                        <a:t>Punishment for Disclosure</a:t>
                      </a:r>
                      <a:r>
                        <a:rPr lang="en-US" baseline="0" dirty="0" smtClean="0"/>
                        <a:t> of information in breach of lawful contract</a:t>
                      </a:r>
                      <a:endParaRPr lang="en-US" dirty="0"/>
                    </a:p>
                  </a:txBody>
                  <a:tcPr/>
                </a:tc>
                <a:extLst>
                  <a:ext uri="{0D108BD9-81ED-4DB2-BD59-A6C34878D82A}">
                    <a16:rowId xmlns:a16="http://schemas.microsoft.com/office/drawing/2014/main" xmlns="" val="910338532"/>
                  </a:ext>
                </a:extLst>
              </a:tr>
            </a:tbl>
          </a:graphicData>
        </a:graphic>
      </p:graphicFrame>
      <p:sp>
        <p:nvSpPr>
          <p:cNvPr id="5" name="Date Placeholder 4"/>
          <p:cNvSpPr>
            <a:spLocks noGrp="1"/>
          </p:cNvSpPr>
          <p:nvPr>
            <p:ph type="dt" sz="half" idx="10"/>
          </p:nvPr>
        </p:nvSpPr>
        <p:spPr/>
        <p:txBody>
          <a:bodyPr/>
          <a:lstStyle/>
          <a:p>
            <a:fld id="{12216F4F-A036-4579-8E54-A8F66A00103F}" type="datetime1">
              <a:rPr lang="en-US" smtClean="0"/>
              <a:pPr/>
              <a:t>3/16/2020</a:t>
            </a:fld>
            <a:endParaRPr lang="en-US"/>
          </a:p>
        </p:txBody>
      </p:sp>
      <p:sp>
        <p:nvSpPr>
          <p:cNvPr id="6" name="Slide Number Placeholder 5"/>
          <p:cNvSpPr>
            <a:spLocks noGrp="1"/>
          </p:cNvSpPr>
          <p:nvPr>
            <p:ph type="sldNum" sz="quarter" idx="12"/>
          </p:nvPr>
        </p:nvSpPr>
        <p:spPr/>
        <p:txBody>
          <a:bodyPr/>
          <a:lstStyle/>
          <a:p>
            <a:fld id="{B9A85C4A-93F7-4101-8FD9-A6FFD5471A9E}" type="slidenum">
              <a:rPr lang="en-US" smtClean="0"/>
              <a:pPr/>
              <a:t>16</a:t>
            </a:fld>
            <a:endParaRPr lang="en-US"/>
          </a:p>
        </p:txBody>
      </p:sp>
    </p:spTree>
    <p:extLst>
      <p:ext uri="{BB962C8B-B14F-4D97-AF65-F5344CB8AC3E}">
        <p14:creationId xmlns:p14="http://schemas.microsoft.com/office/powerpoint/2010/main" xmlns="" val="20962371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[Section65] Tempering with Computer Source </a:t>
            </a:r>
            <a:br>
              <a:rPr lang="en-US" sz="3200" dirty="0" smtClean="0"/>
            </a:br>
            <a:r>
              <a:rPr lang="en-US" sz="3200" dirty="0" smtClean="0"/>
              <a:t>Documents</a:t>
            </a:r>
            <a:endParaRPr lang="en-US" sz="3200" dirty="0"/>
          </a:p>
        </p:txBody>
      </p:sp>
      <p:sp>
        <p:nvSpPr>
          <p:cNvPr id="3" name="Content Placeholder 2"/>
          <p:cNvSpPr>
            <a:spLocks noGrp="1"/>
          </p:cNvSpPr>
          <p:nvPr>
            <p:ph idx="1"/>
          </p:nvPr>
        </p:nvSpPr>
        <p:spPr/>
        <p:txBody>
          <a:bodyPr/>
          <a:lstStyle/>
          <a:p>
            <a:r>
              <a:rPr lang="en-US" dirty="0" smtClean="0"/>
              <a:t>Section 65 provides provision for punishment up to three years or with a fine which may extend to Rs. 2 Lakhs or with both, for intentionally tempering, concealing, altering or destroying computer source code, such as computer programs, commands program designs and layouts, program analysis of computer resource in any form.</a:t>
            </a:r>
          </a:p>
          <a:p>
            <a:endParaRPr lang="en-US" dirty="0"/>
          </a:p>
        </p:txBody>
      </p:sp>
      <p:sp>
        <p:nvSpPr>
          <p:cNvPr id="4" name="Date Placeholder 3"/>
          <p:cNvSpPr>
            <a:spLocks noGrp="1"/>
          </p:cNvSpPr>
          <p:nvPr>
            <p:ph type="dt" sz="half" idx="10"/>
          </p:nvPr>
        </p:nvSpPr>
        <p:spPr/>
        <p:txBody>
          <a:bodyPr/>
          <a:lstStyle/>
          <a:p>
            <a:fld id="{7F9FC853-3419-4BFC-8AD6-25BA00B33DD8}"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17</a:t>
            </a:fld>
            <a:endParaRPr lang="en-US"/>
          </a:p>
        </p:txBody>
      </p:sp>
    </p:spTree>
    <p:extLst>
      <p:ext uri="{BB962C8B-B14F-4D97-AF65-F5344CB8AC3E}">
        <p14:creationId xmlns:p14="http://schemas.microsoft.com/office/powerpoint/2010/main" xmlns="" val="1841944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[Section 66A] Punishment for sending Offensive Message through Communication Service, etc.</a:t>
            </a:r>
            <a:endParaRPr lang="en-US" sz="3200" dirty="0"/>
          </a:p>
        </p:txBody>
      </p:sp>
      <p:sp>
        <p:nvSpPr>
          <p:cNvPr id="3" name="Content Placeholder 2"/>
          <p:cNvSpPr>
            <a:spLocks noGrp="1"/>
          </p:cNvSpPr>
          <p:nvPr>
            <p:ph idx="1"/>
          </p:nvPr>
        </p:nvSpPr>
        <p:spPr/>
        <p:txBody>
          <a:bodyPr/>
          <a:lstStyle/>
          <a:p>
            <a:r>
              <a:rPr lang="en-US" dirty="0" smtClean="0"/>
              <a:t>Section 66A states that if a person sends false, offensive, insulting information, email by using computer or other communication devices to cause inconvenience or hatred or annoyance, he will be entitled to punishment- imprisonment upto 3 years and with fine.</a:t>
            </a:r>
            <a:endParaRPr lang="en-US" dirty="0"/>
          </a:p>
        </p:txBody>
      </p:sp>
      <p:sp>
        <p:nvSpPr>
          <p:cNvPr id="4" name="Date Placeholder 3"/>
          <p:cNvSpPr>
            <a:spLocks noGrp="1"/>
          </p:cNvSpPr>
          <p:nvPr>
            <p:ph type="dt" sz="half" idx="10"/>
          </p:nvPr>
        </p:nvSpPr>
        <p:spPr/>
        <p:txBody>
          <a:bodyPr/>
          <a:lstStyle/>
          <a:p>
            <a:fld id="{7F9FC853-3419-4BFC-8AD6-25BA00B33DD8}"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18</a:t>
            </a:fld>
            <a:endParaRPr lang="en-US"/>
          </a:p>
        </p:txBody>
      </p:sp>
    </p:spTree>
    <p:extLst>
      <p:ext uri="{BB962C8B-B14F-4D97-AF65-F5344CB8AC3E}">
        <p14:creationId xmlns:p14="http://schemas.microsoft.com/office/powerpoint/2010/main" xmlns="" val="168200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[Section 66B] Punishment for Dishonestly Receiving Stolen Computer Resource or Communication Device</a:t>
            </a:r>
            <a:endParaRPr lang="en-US" sz="3200" dirty="0"/>
          </a:p>
        </p:txBody>
      </p:sp>
      <p:sp>
        <p:nvSpPr>
          <p:cNvPr id="3" name="Content Placeholder 2"/>
          <p:cNvSpPr>
            <a:spLocks noGrp="1"/>
          </p:cNvSpPr>
          <p:nvPr>
            <p:ph idx="1"/>
          </p:nvPr>
        </p:nvSpPr>
        <p:spPr/>
        <p:txBody>
          <a:bodyPr/>
          <a:lstStyle/>
          <a:p>
            <a:r>
              <a:rPr lang="en-US" dirty="0" smtClean="0"/>
              <a:t>Section 66B states that if someone dishonestly receive or retain any communication device or computer resource, will be entitled to punishment- imprisonment upto 3 years or fine 1 lakh or both.</a:t>
            </a:r>
            <a:endParaRPr lang="en-US" dirty="0"/>
          </a:p>
        </p:txBody>
      </p:sp>
      <p:sp>
        <p:nvSpPr>
          <p:cNvPr id="4" name="Date Placeholder 3"/>
          <p:cNvSpPr>
            <a:spLocks noGrp="1"/>
          </p:cNvSpPr>
          <p:nvPr>
            <p:ph type="dt" sz="half" idx="10"/>
          </p:nvPr>
        </p:nvSpPr>
        <p:spPr/>
        <p:txBody>
          <a:bodyPr/>
          <a:lstStyle/>
          <a:p>
            <a:fld id="{7F9FC853-3419-4BFC-8AD6-25BA00B33DD8}"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19</a:t>
            </a:fld>
            <a:endParaRPr lang="en-US"/>
          </a:p>
        </p:txBody>
      </p:sp>
    </p:spTree>
    <p:extLst>
      <p:ext uri="{BB962C8B-B14F-4D97-AF65-F5344CB8AC3E}">
        <p14:creationId xmlns:p14="http://schemas.microsoft.com/office/powerpoint/2010/main" xmlns="" val="87830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Digital Signature and Electronic Signature</a:t>
            </a:r>
          </a:p>
          <a:p>
            <a:r>
              <a:rPr lang="en-US" dirty="0" smtClean="0"/>
              <a:t>Section 43</a:t>
            </a:r>
          </a:p>
          <a:p>
            <a:r>
              <a:rPr lang="en-US" dirty="0" smtClean="0"/>
              <a:t>Section 65</a:t>
            </a:r>
          </a:p>
          <a:p>
            <a:r>
              <a:rPr lang="en-US" dirty="0" smtClean="0"/>
              <a:t>Section 66A</a:t>
            </a:r>
          </a:p>
          <a:p>
            <a:r>
              <a:rPr lang="en-US" dirty="0" smtClean="0"/>
              <a:t>Section 66B</a:t>
            </a:r>
          </a:p>
          <a:p>
            <a:r>
              <a:rPr lang="en-US" dirty="0" smtClean="0"/>
              <a:t>Section 66C</a:t>
            </a:r>
          </a:p>
          <a:p>
            <a:r>
              <a:rPr lang="en-US" dirty="0" smtClean="0"/>
              <a:t>Section 66D</a:t>
            </a:r>
          </a:p>
          <a:p>
            <a:r>
              <a:rPr lang="en-US" dirty="0" smtClean="0"/>
              <a:t>Section 66E</a:t>
            </a:r>
          </a:p>
          <a:p>
            <a:r>
              <a:rPr lang="en-US" dirty="0" smtClean="0"/>
              <a:t>Section 66F</a:t>
            </a:r>
          </a:p>
          <a:p>
            <a:r>
              <a:rPr lang="en-US" dirty="0" smtClean="0"/>
              <a:t>Section 67</a:t>
            </a:r>
          </a:p>
          <a:p>
            <a:r>
              <a:rPr lang="en-US" dirty="0" smtClean="0"/>
              <a:t>Section 67A</a:t>
            </a:r>
          </a:p>
          <a:p>
            <a:r>
              <a:rPr lang="en-US" dirty="0" smtClean="0"/>
              <a:t>Section 67B</a:t>
            </a:r>
          </a:p>
          <a:p>
            <a:r>
              <a:rPr lang="en-US" dirty="0" smtClean="0"/>
              <a:t>Section 72A</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fld id="{040DCC64-9969-4EFD-BF0C-4CE53A77FD41}"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smtClean="0"/>
              <a:t>[Section 66C ] Punishment for Identity  Theft</a:t>
            </a:r>
            <a:r>
              <a:rPr lang="en-IN" sz="3600" dirty="0" smtClean="0">
                <a:sym typeface="Wingdings" pitchFamily="2" charset="2"/>
              </a:rPr>
              <a:t>(Inserted vide ITAA 2008)</a:t>
            </a:r>
            <a:endParaRPr lang="en-US" sz="3600" dirty="0"/>
          </a:p>
        </p:txBody>
      </p:sp>
      <p:sp>
        <p:nvSpPr>
          <p:cNvPr id="3" name="Content Placeholder 2"/>
          <p:cNvSpPr>
            <a:spLocks noGrp="1"/>
          </p:cNvSpPr>
          <p:nvPr>
            <p:ph idx="1"/>
          </p:nvPr>
        </p:nvSpPr>
        <p:spPr/>
        <p:txBody>
          <a:bodyPr/>
          <a:lstStyle/>
          <a:p>
            <a:r>
              <a:rPr lang="en-IN" dirty="0" smtClean="0"/>
              <a:t>Whoever, fraudulently or dishonestly make use of the electronic signature, password or any other  unique identification feature of nay other person, shall be punished with imprisonment of either description for a term which may extend to three years and shall also be liable to fine which may extend to rupees one lakh.</a:t>
            </a:r>
            <a:endParaRPr lang="en-US" dirty="0"/>
          </a:p>
        </p:txBody>
      </p:sp>
      <p:sp>
        <p:nvSpPr>
          <p:cNvPr id="4" name="Date Placeholder 3"/>
          <p:cNvSpPr>
            <a:spLocks noGrp="1"/>
          </p:cNvSpPr>
          <p:nvPr>
            <p:ph type="dt" sz="half" idx="10"/>
          </p:nvPr>
        </p:nvSpPr>
        <p:spPr/>
        <p:txBody>
          <a:bodyPr/>
          <a:lstStyle/>
          <a:p>
            <a:fld id="{7F9FC853-3419-4BFC-8AD6-25BA00B33DD8}"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600" dirty="0" smtClean="0"/>
              <a:t>[Section 66D ] Punishment for Cheating by Personating by using Computer Resources </a:t>
            </a:r>
            <a:r>
              <a:rPr lang="en-IN" sz="3600" dirty="0" smtClean="0">
                <a:sym typeface="Wingdings" pitchFamily="2" charset="2"/>
              </a:rPr>
              <a:t>(Inserted vide ITAA 2008)</a:t>
            </a:r>
            <a:endParaRPr lang="en-US" sz="3600" dirty="0"/>
          </a:p>
        </p:txBody>
      </p:sp>
      <p:sp>
        <p:nvSpPr>
          <p:cNvPr id="3" name="Content Placeholder 2"/>
          <p:cNvSpPr>
            <a:spLocks noGrp="1"/>
          </p:cNvSpPr>
          <p:nvPr>
            <p:ph idx="1"/>
          </p:nvPr>
        </p:nvSpPr>
        <p:spPr/>
        <p:txBody>
          <a:bodyPr/>
          <a:lstStyle/>
          <a:p>
            <a:r>
              <a:rPr lang="en-IN" dirty="0" smtClean="0"/>
              <a:t>Whoever, by means of any communication device or computer resource cheats by personating  shall be punished with imprisonment of either description for a term which may extend to three years and shall also be liable to fine which may extend to one lakh rupees.</a:t>
            </a:r>
            <a:endParaRPr lang="en-US" dirty="0"/>
          </a:p>
        </p:txBody>
      </p:sp>
      <p:sp>
        <p:nvSpPr>
          <p:cNvPr id="4" name="Date Placeholder 3"/>
          <p:cNvSpPr>
            <a:spLocks noGrp="1"/>
          </p:cNvSpPr>
          <p:nvPr>
            <p:ph type="dt" sz="half" idx="10"/>
          </p:nvPr>
        </p:nvSpPr>
        <p:spPr/>
        <p:txBody>
          <a:bodyPr/>
          <a:lstStyle/>
          <a:p>
            <a:fld id="{7F9FC853-3419-4BFC-8AD6-25BA00B33DD8}"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600" dirty="0" smtClean="0"/>
              <a:t>[Section 66E ] Punishment for Violation of Privacy: </a:t>
            </a:r>
            <a:r>
              <a:rPr lang="en-IN" sz="3600" dirty="0" smtClean="0">
                <a:sym typeface="Wingdings" pitchFamily="2" charset="2"/>
              </a:rPr>
              <a:t>(Inserted vide ITAA 2008)</a:t>
            </a:r>
            <a:endParaRPr lang="en-US" sz="3600" dirty="0"/>
          </a:p>
        </p:txBody>
      </p:sp>
      <p:sp>
        <p:nvSpPr>
          <p:cNvPr id="3" name="Content Placeholder 2"/>
          <p:cNvSpPr>
            <a:spLocks noGrp="1"/>
          </p:cNvSpPr>
          <p:nvPr>
            <p:ph idx="1"/>
          </p:nvPr>
        </p:nvSpPr>
        <p:spPr/>
        <p:txBody>
          <a:bodyPr/>
          <a:lstStyle/>
          <a:p>
            <a:r>
              <a:rPr lang="en-IN" dirty="0" smtClean="0"/>
              <a:t>Whoever, intentionally or knowingly captures, publishes or transmits the image of a private area of any person without his or her consent, under circumstances violating the privacy of the person, shall be punished  with imprisonment which may extend to three years or with fine not exceeding two lakh rupees, or with both.</a:t>
            </a:r>
            <a:endParaRPr lang="en-US" dirty="0"/>
          </a:p>
        </p:txBody>
      </p:sp>
      <p:sp>
        <p:nvSpPr>
          <p:cNvPr id="4" name="Date Placeholder 3"/>
          <p:cNvSpPr>
            <a:spLocks noGrp="1"/>
          </p:cNvSpPr>
          <p:nvPr>
            <p:ph type="dt" sz="half" idx="10"/>
          </p:nvPr>
        </p:nvSpPr>
        <p:spPr/>
        <p:txBody>
          <a:bodyPr/>
          <a:lstStyle/>
          <a:p>
            <a:fld id="{7F9FC853-3419-4BFC-8AD6-25BA00B33DD8}"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t>Explanation(For the purposes of  section 66E)</a:t>
            </a:r>
            <a:endParaRPr lang="en-US" sz="3200" dirty="0"/>
          </a:p>
        </p:txBody>
      </p:sp>
      <p:sp>
        <p:nvSpPr>
          <p:cNvPr id="3" name="Content Placeholder 2"/>
          <p:cNvSpPr>
            <a:spLocks noGrp="1"/>
          </p:cNvSpPr>
          <p:nvPr>
            <p:ph idx="1"/>
          </p:nvPr>
        </p:nvSpPr>
        <p:spPr/>
        <p:txBody>
          <a:bodyPr/>
          <a:lstStyle/>
          <a:p>
            <a:r>
              <a:rPr lang="en-IN" dirty="0" smtClean="0"/>
              <a:t>(a) Transmit:- means to electronically send a visual image with the intent that it be viewed by a person or persons.</a:t>
            </a:r>
          </a:p>
          <a:p>
            <a:r>
              <a:rPr lang="en-IN" dirty="0" smtClean="0"/>
              <a:t>(b) Capture:- with respect to an image , means to videotape, photograph, film or record by any means.</a:t>
            </a:r>
          </a:p>
          <a:p>
            <a:r>
              <a:rPr lang="en-IN" dirty="0" smtClean="0"/>
              <a:t>(c) Private area:-  means the naked or undergarments clad genitals, pubic area, buttocks or female breast.</a:t>
            </a:r>
          </a:p>
          <a:p>
            <a:r>
              <a:rPr lang="en-IN" dirty="0" smtClean="0"/>
              <a:t>(d) Publishes:- means reproduction in the printed or electronic form an making it available for public.</a:t>
            </a:r>
            <a:endParaRPr lang="en-US" dirty="0"/>
          </a:p>
        </p:txBody>
      </p:sp>
      <p:sp>
        <p:nvSpPr>
          <p:cNvPr id="4" name="Date Placeholder 3"/>
          <p:cNvSpPr>
            <a:spLocks noGrp="1"/>
          </p:cNvSpPr>
          <p:nvPr>
            <p:ph type="dt" sz="half" idx="10"/>
          </p:nvPr>
        </p:nvSpPr>
        <p:spPr/>
        <p:txBody>
          <a:bodyPr/>
          <a:lstStyle/>
          <a:p>
            <a:fld id="{7F9FC853-3419-4BFC-8AD6-25BA00B33DD8}"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23</a:t>
            </a:fld>
            <a:endParaRPr lang="en-US"/>
          </a:p>
        </p:txBody>
      </p:sp>
    </p:spTree>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smtClean="0"/>
              <a:t>Explanation(For the purposes of  section 66E).....</a:t>
            </a:r>
            <a:endParaRPr lang="en-US" sz="3600" dirty="0"/>
          </a:p>
        </p:txBody>
      </p:sp>
      <p:sp>
        <p:nvSpPr>
          <p:cNvPr id="3" name="Content Placeholder 2"/>
          <p:cNvSpPr>
            <a:spLocks noGrp="1"/>
          </p:cNvSpPr>
          <p:nvPr>
            <p:ph idx="1"/>
          </p:nvPr>
        </p:nvSpPr>
        <p:spPr/>
        <p:txBody>
          <a:bodyPr/>
          <a:lstStyle/>
          <a:p>
            <a:r>
              <a:rPr lang="en-IN" dirty="0" smtClean="0"/>
              <a:t>(e) Under circumstances violating privacy:- means circumstances in which a person can have a reasonable expectation that-</a:t>
            </a:r>
          </a:p>
          <a:p>
            <a:r>
              <a:rPr lang="en-IN" dirty="0" smtClean="0"/>
              <a:t>1. He or she could disrobe(take off) in privacy, without being concerned that an image of his private area was being captured.</a:t>
            </a:r>
          </a:p>
          <a:p>
            <a:r>
              <a:rPr lang="en-IN" dirty="0" smtClean="0"/>
              <a:t>2. Any part of his or her private area would not be visible to the public, regardless of whether that  person is in a public or private place.</a:t>
            </a:r>
            <a:endParaRPr lang="en-US" dirty="0"/>
          </a:p>
        </p:txBody>
      </p:sp>
      <p:sp>
        <p:nvSpPr>
          <p:cNvPr id="4" name="Date Placeholder 3"/>
          <p:cNvSpPr>
            <a:spLocks noGrp="1"/>
          </p:cNvSpPr>
          <p:nvPr>
            <p:ph type="dt" sz="half" idx="10"/>
          </p:nvPr>
        </p:nvSpPr>
        <p:spPr/>
        <p:txBody>
          <a:bodyPr/>
          <a:lstStyle/>
          <a:p>
            <a:fld id="{7F9FC853-3419-4BFC-8AD6-25BA00B33DD8}"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t>[Section 66F] Punishment for Cyber Terrorism</a:t>
            </a:r>
            <a:endParaRPr lang="en-US" sz="3200" dirty="0"/>
          </a:p>
        </p:txBody>
      </p:sp>
      <p:sp>
        <p:nvSpPr>
          <p:cNvPr id="3" name="Content Placeholder 2"/>
          <p:cNvSpPr>
            <a:spLocks noGrp="1"/>
          </p:cNvSpPr>
          <p:nvPr>
            <p:ph idx="1"/>
          </p:nvPr>
        </p:nvSpPr>
        <p:spPr/>
        <p:txBody>
          <a:bodyPr>
            <a:normAutofit fontScale="85000" lnSpcReduction="20000"/>
          </a:bodyPr>
          <a:lstStyle/>
          <a:p>
            <a:r>
              <a:rPr lang="en-IN" dirty="0" smtClean="0"/>
              <a:t>Whoever-,</a:t>
            </a:r>
          </a:p>
          <a:p>
            <a:r>
              <a:rPr lang="en-IN" dirty="0" smtClean="0"/>
              <a:t>A. With intent to threaten the unity, integrity, security or sovereignty of India or to strike terror in the people or any section of the people by-</a:t>
            </a:r>
          </a:p>
          <a:p>
            <a:pPr lvl="1"/>
            <a:r>
              <a:rPr lang="en-IN" dirty="0" smtClean="0"/>
              <a:t>1. Denying or cause the denial of access to any person authorized to access computer resource.</a:t>
            </a:r>
          </a:p>
          <a:p>
            <a:pPr lvl="1"/>
            <a:r>
              <a:rPr lang="en-IN" dirty="0" smtClean="0"/>
              <a:t>2. Attempting to penetrate or access a computer resource without authorization or exceeding authorized access.</a:t>
            </a:r>
          </a:p>
          <a:p>
            <a:pPr lvl="1"/>
            <a:r>
              <a:rPr lang="en-IN" dirty="0" smtClean="0"/>
              <a:t>3. Introducing or causing to introduce any Computer Contaminant any by means of such conduct causes or is likely to cause death or injuries to persons or damage to or destruction of property or disrupts or knowing that  it is likely to cause damage or disruption of supplies or services essential to the life of the community or adversely affect the critical information infrastructure specified under section 70.</a:t>
            </a:r>
            <a:endParaRPr lang="en-US" dirty="0"/>
          </a:p>
        </p:txBody>
      </p:sp>
      <p:sp>
        <p:nvSpPr>
          <p:cNvPr id="4" name="Date Placeholder 3"/>
          <p:cNvSpPr>
            <a:spLocks noGrp="1"/>
          </p:cNvSpPr>
          <p:nvPr>
            <p:ph type="dt" sz="half" idx="10"/>
          </p:nvPr>
        </p:nvSpPr>
        <p:spPr/>
        <p:txBody>
          <a:bodyPr/>
          <a:lstStyle/>
          <a:p>
            <a:fld id="{7F9FC853-3419-4BFC-8AD6-25BA00B33DD8}"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t>[Section 66F] Punishment for Cyber Terrorism...</a:t>
            </a:r>
            <a:endParaRPr lang="en-US" sz="3200" dirty="0"/>
          </a:p>
        </p:txBody>
      </p:sp>
      <p:sp>
        <p:nvSpPr>
          <p:cNvPr id="3" name="Content Placeholder 2"/>
          <p:cNvSpPr>
            <a:spLocks noGrp="1"/>
          </p:cNvSpPr>
          <p:nvPr>
            <p:ph idx="1"/>
          </p:nvPr>
        </p:nvSpPr>
        <p:spPr/>
        <p:txBody>
          <a:bodyPr>
            <a:normAutofit lnSpcReduction="10000"/>
          </a:bodyPr>
          <a:lstStyle/>
          <a:p>
            <a:r>
              <a:rPr lang="en-IN" dirty="0" smtClean="0"/>
              <a:t>B. Knowingly or intentionally penetrates or accesses a computer resource without authorization or exceeding authorized access, and by means of such conduct obtains access to information, data or computer database that is restricted for reasons of the security of the State or foreign relations, or any restricted information, data or computer database, with reasons to believe that such information, data or computer database so obtained may be used to cause or likely to cause injury to the interests of the sovereignty and integrity of India</a:t>
            </a:r>
            <a:endParaRPr lang="en-US" dirty="0"/>
          </a:p>
        </p:txBody>
      </p:sp>
      <p:sp>
        <p:nvSpPr>
          <p:cNvPr id="4" name="Date Placeholder 3"/>
          <p:cNvSpPr>
            <a:spLocks noGrp="1"/>
          </p:cNvSpPr>
          <p:nvPr>
            <p:ph type="dt" sz="half" idx="10"/>
          </p:nvPr>
        </p:nvSpPr>
        <p:spPr/>
        <p:txBody>
          <a:bodyPr/>
          <a:lstStyle/>
          <a:p>
            <a:fld id="{7F9FC853-3419-4BFC-8AD6-25BA00B33DD8}"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smtClean="0"/>
              <a:t>The security of the State, friendly relations with foreign States public order, decency or morality, or in relation to contempt of court, </a:t>
            </a:r>
            <a:r>
              <a:rPr lang="en-IN" dirty="0" err="1" smtClean="0"/>
              <a:t>defamatin</a:t>
            </a:r>
            <a:r>
              <a:rPr lang="en-IN" dirty="0" smtClean="0"/>
              <a:t> or incitement to an offence, or to the advantage of any foreign nation, group of individuals or otherwise, commits the offence of cyber terrorism.</a:t>
            </a:r>
          </a:p>
          <a:p>
            <a:r>
              <a:rPr lang="en-IN" dirty="0" smtClean="0"/>
              <a:t>2. Whoever commits or conspires to commit cyber terrorism shall </a:t>
            </a:r>
            <a:r>
              <a:rPr lang="en-IN" smtClean="0"/>
              <a:t>be punishable </a:t>
            </a:r>
            <a:r>
              <a:rPr lang="en-IN" dirty="0" smtClean="0"/>
              <a:t>with imprisonment which may extend to imprisonment for life.</a:t>
            </a:r>
            <a:endParaRPr lang="en-US" dirty="0"/>
          </a:p>
        </p:txBody>
      </p:sp>
      <p:sp>
        <p:nvSpPr>
          <p:cNvPr id="4" name="Date Placeholder 3"/>
          <p:cNvSpPr>
            <a:spLocks noGrp="1"/>
          </p:cNvSpPr>
          <p:nvPr>
            <p:ph type="dt" sz="half" idx="10"/>
          </p:nvPr>
        </p:nvSpPr>
        <p:spPr/>
        <p:txBody>
          <a:bodyPr/>
          <a:lstStyle/>
          <a:p>
            <a:fld id="{7F9FC853-3419-4BFC-8AD6-25BA00B33DD8}"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err="1" smtClean="0"/>
              <a:t>Sushila</a:t>
            </a:r>
            <a:r>
              <a:rPr lang="en-US" dirty="0" smtClean="0"/>
              <a:t> </a:t>
            </a:r>
            <a:r>
              <a:rPr lang="en-US" dirty="0" err="1" smtClean="0"/>
              <a:t>Madan</a:t>
            </a:r>
            <a:r>
              <a:rPr lang="en-US" dirty="0" smtClean="0"/>
              <a:t>, Cyber Crimes and Laws, Scholar Tech Press(MKM Publishers Pvt. Ltd) Second Edition, 2017</a:t>
            </a:r>
            <a:endParaRPr lang="en-US" dirty="0"/>
          </a:p>
        </p:txBody>
      </p:sp>
      <p:sp>
        <p:nvSpPr>
          <p:cNvPr id="4" name="Date Placeholder 3"/>
          <p:cNvSpPr>
            <a:spLocks noGrp="1"/>
          </p:cNvSpPr>
          <p:nvPr>
            <p:ph type="dt" sz="half" idx="10"/>
          </p:nvPr>
        </p:nvSpPr>
        <p:spPr/>
        <p:txBody>
          <a:bodyPr/>
          <a:lstStyle/>
          <a:p>
            <a:fld id="{7F9FC853-3419-4BFC-8AD6-25BA00B33DD8}"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28</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Signature</a:t>
            </a:r>
            <a:endParaRPr lang="en-US" dirty="0"/>
          </a:p>
        </p:txBody>
      </p:sp>
      <p:sp>
        <p:nvSpPr>
          <p:cNvPr id="3" name="Content Placeholder 2"/>
          <p:cNvSpPr>
            <a:spLocks noGrp="1"/>
          </p:cNvSpPr>
          <p:nvPr>
            <p:ph idx="1"/>
          </p:nvPr>
        </p:nvSpPr>
        <p:spPr/>
        <p:txBody>
          <a:bodyPr>
            <a:normAutofit/>
          </a:bodyPr>
          <a:lstStyle/>
          <a:p>
            <a:r>
              <a:rPr lang="en-US" dirty="0" smtClean="0"/>
              <a:t>A digital signature is an authentication mechanism that enables the creator of a message to attach a code that acts as a signature.</a:t>
            </a:r>
          </a:p>
          <a:p>
            <a:r>
              <a:rPr lang="en-US" dirty="0" smtClean="0"/>
              <a:t>The signature is formed by taking the hash of the message and encrypting the message with the creator’s private key.</a:t>
            </a:r>
          </a:p>
          <a:p>
            <a:r>
              <a:rPr lang="en-US" dirty="0" smtClean="0"/>
              <a:t>The signature guarantees the source and integrity of the message.</a:t>
            </a:r>
          </a:p>
          <a:p>
            <a:r>
              <a:rPr lang="en-US" dirty="0" smtClean="0"/>
              <a:t>The digital signature standard(DSS) is an NIST standard that uses the secure hash algorithm(SHA).</a:t>
            </a:r>
          </a:p>
          <a:p>
            <a:endParaRPr lang="en-US" dirty="0" smtClean="0"/>
          </a:p>
          <a:p>
            <a:pPr lvl="1">
              <a:buFont typeface="Arial" pitchFamily="34" charset="0"/>
              <a:buChar char="•"/>
            </a:pPr>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fld id="{AB58FB77-ADE2-4A47-9B43-BE2AB254D46A}"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a:t>
            </a:r>
            <a:r>
              <a:rPr lang="en-US" dirty="0" smtClean="0"/>
              <a:t>Signature……</a:t>
            </a:r>
            <a:endParaRPr lang="en-US" dirty="0"/>
          </a:p>
        </p:txBody>
      </p:sp>
      <p:sp>
        <p:nvSpPr>
          <p:cNvPr id="3" name="Content Placeholder 2"/>
          <p:cNvSpPr>
            <a:spLocks noGrp="1"/>
          </p:cNvSpPr>
          <p:nvPr>
            <p:ph idx="1"/>
          </p:nvPr>
        </p:nvSpPr>
        <p:spPr/>
        <p:txBody>
          <a:bodyPr>
            <a:normAutofit fontScale="92500"/>
          </a:bodyPr>
          <a:lstStyle/>
          <a:p>
            <a:r>
              <a:rPr lang="en-US" dirty="0"/>
              <a:t>Digital Signature mean authentication of any electronic record by a subscriber by means of an electronic method or procedure in accordance with the provisions of section 3.</a:t>
            </a:r>
          </a:p>
          <a:p>
            <a:r>
              <a:rPr lang="en-US" dirty="0"/>
              <a:t>Thus under the provisions of the IT Act, the term” Digital Signature” refers to:</a:t>
            </a:r>
          </a:p>
          <a:p>
            <a:pPr lvl="1">
              <a:buFont typeface="Arial" pitchFamily="34" charset="0"/>
              <a:buChar char="•"/>
            </a:pPr>
            <a:r>
              <a:rPr lang="en-US" dirty="0"/>
              <a:t>Authentication of any electronic record by a subscriber. The authentication can be done by the subscriber and not by anyone else.</a:t>
            </a:r>
          </a:p>
          <a:p>
            <a:pPr lvl="1">
              <a:buFont typeface="Arial" pitchFamily="34" charset="0"/>
              <a:buChar char="•"/>
            </a:pPr>
            <a:r>
              <a:rPr lang="en-US" dirty="0"/>
              <a:t>The authentication of electronic records must be done by means of an electronic method or procedure in accordance with the provisions of sections 3.</a:t>
            </a:r>
          </a:p>
          <a:p>
            <a:endParaRPr lang="en-US" dirty="0"/>
          </a:p>
        </p:txBody>
      </p:sp>
      <p:sp>
        <p:nvSpPr>
          <p:cNvPr id="4" name="Date Placeholder 3"/>
          <p:cNvSpPr>
            <a:spLocks noGrp="1"/>
          </p:cNvSpPr>
          <p:nvPr>
            <p:ph type="dt" sz="half" idx="10"/>
          </p:nvPr>
        </p:nvSpPr>
        <p:spPr/>
        <p:txBody>
          <a:bodyPr/>
          <a:lstStyle/>
          <a:p>
            <a:fld id="{D4471439-0EF6-4DB4-AE25-1876EA59D15C}"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4</a:t>
            </a:fld>
            <a:endParaRPr lang="en-US"/>
          </a:p>
        </p:txBody>
      </p:sp>
    </p:spTree>
    <p:extLst>
      <p:ext uri="{BB962C8B-B14F-4D97-AF65-F5344CB8AC3E}">
        <p14:creationId xmlns:p14="http://schemas.microsoft.com/office/powerpoint/2010/main" xmlns="" val="2367433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a:t>
            </a:r>
            <a:r>
              <a:rPr lang="en-US" smtClean="0"/>
              <a:t>Signature Certificate</a:t>
            </a:r>
            <a:endParaRPr lang="en-US"/>
          </a:p>
        </p:txBody>
      </p:sp>
      <p:sp>
        <p:nvSpPr>
          <p:cNvPr id="3" name="Content Placeholder 2"/>
          <p:cNvSpPr>
            <a:spLocks noGrp="1"/>
          </p:cNvSpPr>
          <p:nvPr>
            <p:ph idx="1"/>
          </p:nvPr>
        </p:nvSpPr>
        <p:spPr/>
        <p:txBody>
          <a:bodyPr>
            <a:normAutofit fontScale="92500" lnSpcReduction="20000"/>
          </a:bodyPr>
          <a:lstStyle/>
          <a:p>
            <a:r>
              <a:rPr lang="en-US" dirty="0" smtClean="0"/>
              <a:t>A digital signature certificate issued under sub-section(4) of section 35.</a:t>
            </a:r>
          </a:p>
          <a:p>
            <a:r>
              <a:rPr lang="en-US" dirty="0" smtClean="0"/>
              <a:t>Digital signature certificates are issued by a duly authorized certificate authority.</a:t>
            </a:r>
          </a:p>
          <a:p>
            <a:r>
              <a:rPr lang="en-US" b="1" dirty="0" smtClean="0"/>
              <a:t>Electronic Form</a:t>
            </a:r>
            <a:r>
              <a:rPr lang="en-US" dirty="0" smtClean="0"/>
              <a:t>:- with reference to information means any information generated, </a:t>
            </a:r>
            <a:r>
              <a:rPr lang="en-US" dirty="0" err="1" smtClean="0"/>
              <a:t>sent,received</a:t>
            </a:r>
            <a:r>
              <a:rPr lang="en-US" dirty="0" smtClean="0"/>
              <a:t> or stored in media, magnetic, optical, computer memory, micro film, computer generated micro </a:t>
            </a:r>
            <a:r>
              <a:rPr lang="en-US" dirty="0" err="1" smtClean="0"/>
              <a:t>fitch</a:t>
            </a:r>
            <a:r>
              <a:rPr lang="en-US" dirty="0" smtClean="0"/>
              <a:t> or similar device.</a:t>
            </a:r>
          </a:p>
          <a:p>
            <a:r>
              <a:rPr lang="en-US" b="1" dirty="0" smtClean="0"/>
              <a:t>Electronic Gazette</a:t>
            </a:r>
            <a:r>
              <a:rPr lang="en-US" dirty="0" smtClean="0"/>
              <a:t>:- means official Gazette published in the electronic form.</a:t>
            </a:r>
          </a:p>
          <a:p>
            <a:r>
              <a:rPr lang="en-US" b="1" dirty="0" smtClean="0"/>
              <a:t>Electronic Record</a:t>
            </a:r>
            <a:r>
              <a:rPr lang="en-US" dirty="0" smtClean="0"/>
              <a:t>:- means data, record or data generated, image or sound stored, received or sent in an electronic form or micro film or computer generated micro fiche.</a:t>
            </a:r>
          </a:p>
          <a:p>
            <a:endParaRPr lang="en-US" dirty="0" smtClean="0"/>
          </a:p>
          <a:p>
            <a:endParaRPr lang="en-US" dirty="0"/>
          </a:p>
        </p:txBody>
      </p:sp>
      <p:sp>
        <p:nvSpPr>
          <p:cNvPr id="4" name="Date Placeholder 3"/>
          <p:cNvSpPr>
            <a:spLocks noGrp="1"/>
          </p:cNvSpPr>
          <p:nvPr>
            <p:ph type="dt" sz="half" idx="10"/>
          </p:nvPr>
        </p:nvSpPr>
        <p:spPr/>
        <p:txBody>
          <a:bodyPr/>
          <a:lstStyle/>
          <a:p>
            <a:fld id="{EB7E7B9C-DBFE-4907-84D1-988F92F0C2E5}"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Electronic Signature</a:t>
            </a:r>
            <a:endParaRPr lang="en-US" dirty="0"/>
          </a:p>
        </p:txBody>
      </p:sp>
      <p:sp>
        <p:nvSpPr>
          <p:cNvPr id="3" name="Content Placeholder 2"/>
          <p:cNvSpPr>
            <a:spLocks noGrp="1"/>
          </p:cNvSpPr>
          <p:nvPr>
            <p:ph idx="1"/>
          </p:nvPr>
        </p:nvSpPr>
        <p:spPr/>
        <p:txBody>
          <a:bodyPr/>
          <a:lstStyle/>
          <a:p>
            <a:r>
              <a:rPr lang="en-US" dirty="0" smtClean="0"/>
              <a:t>Electronic signature means authentication of any electronic record by a subscriber by means of the electronic technique specified in the second schedule and includes digital signature(Inserted vide ITAA-2008).</a:t>
            </a:r>
          </a:p>
          <a:p>
            <a:r>
              <a:rPr lang="en-US" b="1" dirty="0" smtClean="0"/>
              <a:t>Electronic Signature Certificate</a:t>
            </a:r>
            <a:r>
              <a:rPr lang="en-US" dirty="0" smtClean="0"/>
              <a:t>:- means an electronic signature certificate issued under section 35 and includes Digital Signature Certificate(Inserted vide ITAA-2008).</a:t>
            </a:r>
            <a:endParaRPr lang="en-US" dirty="0"/>
          </a:p>
        </p:txBody>
      </p:sp>
      <p:sp>
        <p:nvSpPr>
          <p:cNvPr id="4" name="Date Placeholder 3"/>
          <p:cNvSpPr>
            <a:spLocks noGrp="1"/>
          </p:cNvSpPr>
          <p:nvPr>
            <p:ph type="dt" sz="half" idx="10"/>
          </p:nvPr>
        </p:nvSpPr>
        <p:spPr/>
        <p:txBody>
          <a:bodyPr/>
          <a:lstStyle/>
          <a:p>
            <a:fld id="{A293BB06-745F-47FF-B866-6D35F3E190BD}"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6</a:t>
            </a:fld>
            <a:endParaRPr lang="en-US"/>
          </a:p>
        </p:txBody>
      </p:sp>
    </p:spTree>
    <p:extLst>
      <p:ext uri="{BB962C8B-B14F-4D97-AF65-F5344CB8AC3E}">
        <p14:creationId xmlns:p14="http://schemas.microsoft.com/office/powerpoint/2010/main" xmlns="" val="2682168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r>
              <a:rPr lang="en-US" b="1" dirty="0" smtClean="0"/>
              <a:t>Function</a:t>
            </a:r>
            <a:r>
              <a:rPr lang="en-US" dirty="0" smtClean="0"/>
              <a:t> in relation to a computer, includes logic, control, arithmetical process, deletion, storage and retrieval and communication or telecommunication from or within a computer.</a:t>
            </a:r>
          </a:p>
          <a:p>
            <a:r>
              <a:rPr lang="en-US" dirty="0" smtClean="0"/>
              <a:t>Thus under the provisions of the IT Act, the term “Functions” in relation to a computer includes the following actions:-</a:t>
            </a:r>
          </a:p>
          <a:p>
            <a:pPr lvl="1">
              <a:buFont typeface="Wingdings" panose="05000000000000000000" pitchFamily="2" charset="2"/>
              <a:buChar char="Ø"/>
            </a:pPr>
            <a:r>
              <a:rPr lang="en-US" dirty="0" smtClean="0"/>
              <a:t>Logic, control, arithmetical process, deletion, storage and retrieval and communication or telecommunication.</a:t>
            </a:r>
          </a:p>
          <a:p>
            <a:pPr lvl="1">
              <a:buFont typeface="Wingdings" panose="05000000000000000000" pitchFamily="2" charset="2"/>
              <a:buChar char="Ø"/>
            </a:pPr>
            <a:r>
              <a:rPr lang="en-US" dirty="0" smtClean="0"/>
              <a:t>The acts explained under Point-1 must be from or within a computer.</a:t>
            </a:r>
            <a:endParaRPr lang="en-US" dirty="0"/>
          </a:p>
        </p:txBody>
      </p:sp>
      <p:sp>
        <p:nvSpPr>
          <p:cNvPr id="4" name="Date Placeholder 3"/>
          <p:cNvSpPr>
            <a:spLocks noGrp="1"/>
          </p:cNvSpPr>
          <p:nvPr>
            <p:ph type="dt" sz="half" idx="10"/>
          </p:nvPr>
        </p:nvSpPr>
        <p:spPr/>
        <p:txBody>
          <a:bodyPr/>
          <a:lstStyle/>
          <a:p>
            <a:fld id="{9BEEF8ED-882C-489E-80CC-AB8CC2FFF55A}"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7</a:t>
            </a:fld>
            <a:endParaRPr lang="en-US"/>
          </a:p>
        </p:txBody>
      </p:sp>
    </p:spTree>
    <p:extLst>
      <p:ext uri="{BB962C8B-B14F-4D97-AF65-F5344CB8AC3E}">
        <p14:creationId xmlns:p14="http://schemas.microsoft.com/office/powerpoint/2010/main" xmlns="" val="366399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[Chapter IX]Penalties, Compensation and Adjudication(Amended vide ITAA-2006/8)</a:t>
            </a:r>
            <a:endParaRPr lang="en-US" sz="3600" dirty="0"/>
          </a:p>
        </p:txBody>
      </p:sp>
      <p:sp>
        <p:nvSpPr>
          <p:cNvPr id="3" name="Content Placeholder 2"/>
          <p:cNvSpPr>
            <a:spLocks noGrp="1"/>
          </p:cNvSpPr>
          <p:nvPr>
            <p:ph idx="1"/>
          </p:nvPr>
        </p:nvSpPr>
        <p:spPr/>
        <p:txBody>
          <a:bodyPr/>
          <a:lstStyle/>
          <a:p>
            <a:r>
              <a:rPr lang="en-US" dirty="0" smtClean="0"/>
              <a:t>It is primarily deals with different nature of penalties and provides for awarding compensation or damages for certain types of computer frauds.</a:t>
            </a:r>
          </a:p>
          <a:p>
            <a:r>
              <a:rPr lang="en-US" dirty="0" smtClean="0"/>
              <a:t>It also provides for the appointment of Adjudication officer for holding an inquiry in relation to certain computer crimes and for awarding compensation.</a:t>
            </a:r>
          </a:p>
          <a:p>
            <a:r>
              <a:rPr lang="en-US" dirty="0" smtClean="0"/>
              <a:t>Chapter IX of the Act contains sections 43 to 47.</a:t>
            </a:r>
            <a:endParaRPr lang="en-US" dirty="0"/>
          </a:p>
        </p:txBody>
      </p:sp>
      <p:sp>
        <p:nvSpPr>
          <p:cNvPr id="4" name="Date Placeholder 3"/>
          <p:cNvSpPr>
            <a:spLocks noGrp="1"/>
          </p:cNvSpPr>
          <p:nvPr>
            <p:ph type="dt" sz="half" idx="10"/>
          </p:nvPr>
        </p:nvSpPr>
        <p:spPr/>
        <p:txBody>
          <a:bodyPr/>
          <a:lstStyle/>
          <a:p>
            <a:fld id="{80FBEBE8-747A-4405-AADE-8E82F9833F3B}" type="datetime1">
              <a:rPr lang="en-US" smtClean="0"/>
              <a:pPr/>
              <a:t>3/16/2020</a:t>
            </a:fld>
            <a:endParaRPr lang="en-US"/>
          </a:p>
        </p:txBody>
      </p:sp>
      <p:sp>
        <p:nvSpPr>
          <p:cNvPr id="5" name="Slide Number Placeholder 4"/>
          <p:cNvSpPr>
            <a:spLocks noGrp="1"/>
          </p:cNvSpPr>
          <p:nvPr>
            <p:ph type="sldNum" sz="quarter" idx="12"/>
          </p:nvPr>
        </p:nvSpPr>
        <p:spPr/>
        <p:txBody>
          <a:bodyPr/>
          <a:lstStyle/>
          <a:p>
            <a:fld id="{B9A85C4A-93F7-4101-8FD9-A6FFD5471A9E}" type="slidenum">
              <a:rPr lang="en-US" smtClean="0"/>
              <a:pPr/>
              <a:t>8</a:t>
            </a:fld>
            <a:endParaRPr lang="en-US"/>
          </a:p>
        </p:txBody>
      </p:sp>
    </p:spTree>
    <p:extLst>
      <p:ext uri="{BB962C8B-B14F-4D97-AF65-F5344CB8AC3E}">
        <p14:creationId xmlns:p14="http://schemas.microsoft.com/office/powerpoint/2010/main" xmlns="" val="19521617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IX Act(43 to 47)</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419979131"/>
              </p:ext>
            </p:extLst>
          </p:nvPr>
        </p:nvGraphicFramePr>
        <p:xfrm>
          <a:off x="457200" y="1935162"/>
          <a:ext cx="8229600" cy="4518173"/>
        </p:xfrm>
        <a:graphic>
          <a:graphicData uri="http://schemas.openxmlformats.org/drawingml/2006/table">
            <a:tbl>
              <a:tblPr firstRow="1" bandRow="1">
                <a:tableStyleId>{5C22544A-7EE6-4342-B048-85BDC9FD1C3A}</a:tableStyleId>
              </a:tblPr>
              <a:tblGrid>
                <a:gridCol w="1954560">
                  <a:extLst>
                    <a:ext uri="{9D8B030D-6E8A-4147-A177-3AD203B41FA5}">
                      <a16:colId xmlns:a16="http://schemas.microsoft.com/office/drawing/2014/main" xmlns="" val="148829203"/>
                    </a:ext>
                  </a:extLst>
                </a:gridCol>
                <a:gridCol w="6275040">
                  <a:extLst>
                    <a:ext uri="{9D8B030D-6E8A-4147-A177-3AD203B41FA5}">
                      <a16:colId xmlns:a16="http://schemas.microsoft.com/office/drawing/2014/main" xmlns="" val="1149383340"/>
                    </a:ext>
                  </a:extLst>
                </a:gridCol>
              </a:tblGrid>
              <a:tr h="534565">
                <a:tc>
                  <a:txBody>
                    <a:bodyPr/>
                    <a:lstStyle/>
                    <a:p>
                      <a:r>
                        <a:rPr lang="en-US" dirty="0" smtClean="0"/>
                        <a:t>Section</a:t>
                      </a:r>
                      <a:endParaRPr lang="en-US" dirty="0"/>
                    </a:p>
                  </a:txBody>
                  <a:tcPr/>
                </a:tc>
                <a:tc>
                  <a:txBody>
                    <a:bodyPr/>
                    <a:lstStyle/>
                    <a:p>
                      <a:r>
                        <a:rPr lang="en-US" dirty="0" smtClean="0"/>
                        <a:t>Title</a:t>
                      </a:r>
                      <a:endParaRPr lang="en-US" dirty="0"/>
                    </a:p>
                  </a:txBody>
                  <a:tcPr/>
                </a:tc>
                <a:extLst>
                  <a:ext uri="{0D108BD9-81ED-4DB2-BD59-A6C34878D82A}">
                    <a16:rowId xmlns:a16="http://schemas.microsoft.com/office/drawing/2014/main" xmlns="" val="889289321"/>
                  </a:ext>
                </a:extLst>
              </a:tr>
              <a:tr h="922674">
                <a:tc>
                  <a:txBody>
                    <a:bodyPr/>
                    <a:lstStyle/>
                    <a:p>
                      <a:r>
                        <a:rPr lang="en-US" dirty="0" smtClean="0"/>
                        <a:t>43</a:t>
                      </a:r>
                      <a:endParaRPr lang="en-US" dirty="0"/>
                    </a:p>
                  </a:txBody>
                  <a:tcPr/>
                </a:tc>
                <a:tc>
                  <a:txBody>
                    <a:bodyPr/>
                    <a:lstStyle/>
                    <a:p>
                      <a:r>
                        <a:rPr lang="en-US" dirty="0" smtClean="0"/>
                        <a:t>Penalty and Compensation</a:t>
                      </a:r>
                      <a:r>
                        <a:rPr lang="en-US" baseline="0" dirty="0" smtClean="0"/>
                        <a:t> for damage to computer, computer system, etc.</a:t>
                      </a:r>
                      <a:endParaRPr lang="en-US" dirty="0"/>
                    </a:p>
                  </a:txBody>
                  <a:tcPr/>
                </a:tc>
                <a:extLst>
                  <a:ext uri="{0D108BD9-81ED-4DB2-BD59-A6C34878D82A}">
                    <a16:rowId xmlns:a16="http://schemas.microsoft.com/office/drawing/2014/main" xmlns="" val="1675262876"/>
                  </a:ext>
                </a:extLst>
              </a:tr>
              <a:tr h="534565">
                <a:tc>
                  <a:txBody>
                    <a:bodyPr/>
                    <a:lstStyle/>
                    <a:p>
                      <a:r>
                        <a:rPr lang="en-US" dirty="0" smtClean="0"/>
                        <a:t>43A</a:t>
                      </a:r>
                      <a:endParaRPr lang="en-US" dirty="0"/>
                    </a:p>
                  </a:txBody>
                  <a:tcPr/>
                </a:tc>
                <a:tc>
                  <a:txBody>
                    <a:bodyPr/>
                    <a:lstStyle/>
                    <a:p>
                      <a:r>
                        <a:rPr lang="en-US" dirty="0" smtClean="0"/>
                        <a:t>Compensation</a:t>
                      </a:r>
                      <a:r>
                        <a:rPr lang="en-US" baseline="0" dirty="0" smtClean="0"/>
                        <a:t> for failure to protect data</a:t>
                      </a:r>
                      <a:endParaRPr lang="en-US" dirty="0"/>
                    </a:p>
                  </a:txBody>
                  <a:tcPr/>
                </a:tc>
                <a:extLst>
                  <a:ext uri="{0D108BD9-81ED-4DB2-BD59-A6C34878D82A}">
                    <a16:rowId xmlns:a16="http://schemas.microsoft.com/office/drawing/2014/main" xmlns="" val="1054853557"/>
                  </a:ext>
                </a:extLst>
              </a:tr>
              <a:tr h="534565">
                <a:tc>
                  <a:txBody>
                    <a:bodyPr/>
                    <a:lstStyle/>
                    <a:p>
                      <a:r>
                        <a:rPr lang="en-US" dirty="0" smtClean="0"/>
                        <a:t>44</a:t>
                      </a:r>
                      <a:endParaRPr lang="en-US" dirty="0"/>
                    </a:p>
                  </a:txBody>
                  <a:tcPr/>
                </a:tc>
                <a:tc>
                  <a:txBody>
                    <a:bodyPr/>
                    <a:lstStyle/>
                    <a:p>
                      <a:r>
                        <a:rPr lang="en-US" dirty="0" smtClean="0"/>
                        <a:t>Penalty for failure to furnish information,</a:t>
                      </a:r>
                      <a:r>
                        <a:rPr lang="en-US" baseline="0" dirty="0" smtClean="0"/>
                        <a:t> return, etc.</a:t>
                      </a:r>
                      <a:endParaRPr lang="en-US" dirty="0"/>
                    </a:p>
                  </a:txBody>
                  <a:tcPr/>
                </a:tc>
                <a:extLst>
                  <a:ext uri="{0D108BD9-81ED-4DB2-BD59-A6C34878D82A}">
                    <a16:rowId xmlns:a16="http://schemas.microsoft.com/office/drawing/2014/main" xmlns="" val="1855643567"/>
                  </a:ext>
                </a:extLst>
              </a:tr>
              <a:tr h="534565">
                <a:tc>
                  <a:txBody>
                    <a:bodyPr/>
                    <a:lstStyle/>
                    <a:p>
                      <a:r>
                        <a:rPr lang="en-US" dirty="0" smtClean="0"/>
                        <a:t>45</a:t>
                      </a:r>
                      <a:endParaRPr lang="en-US" dirty="0"/>
                    </a:p>
                  </a:txBody>
                  <a:tcPr/>
                </a:tc>
                <a:tc>
                  <a:txBody>
                    <a:bodyPr/>
                    <a:lstStyle/>
                    <a:p>
                      <a:r>
                        <a:rPr lang="en-US" dirty="0" smtClean="0"/>
                        <a:t>Residuary</a:t>
                      </a:r>
                      <a:r>
                        <a:rPr lang="en-US" baseline="0" dirty="0" smtClean="0"/>
                        <a:t> Penalties</a:t>
                      </a:r>
                      <a:endParaRPr lang="en-US" dirty="0"/>
                    </a:p>
                  </a:txBody>
                  <a:tcPr/>
                </a:tc>
                <a:extLst>
                  <a:ext uri="{0D108BD9-81ED-4DB2-BD59-A6C34878D82A}">
                    <a16:rowId xmlns:a16="http://schemas.microsoft.com/office/drawing/2014/main" xmlns="" val="3369620524"/>
                  </a:ext>
                </a:extLst>
              </a:tr>
              <a:tr h="534565">
                <a:tc>
                  <a:txBody>
                    <a:bodyPr/>
                    <a:lstStyle/>
                    <a:p>
                      <a:r>
                        <a:rPr lang="en-US" dirty="0" smtClean="0"/>
                        <a:t>46</a:t>
                      </a:r>
                      <a:endParaRPr lang="en-US" dirty="0"/>
                    </a:p>
                  </a:txBody>
                  <a:tcPr/>
                </a:tc>
                <a:tc>
                  <a:txBody>
                    <a:bodyPr/>
                    <a:lstStyle/>
                    <a:p>
                      <a:r>
                        <a:rPr lang="en-US" dirty="0" smtClean="0"/>
                        <a:t>Power to</a:t>
                      </a:r>
                      <a:r>
                        <a:rPr lang="en-US" baseline="0" dirty="0" smtClean="0"/>
                        <a:t> adjudicate contravention under the Act</a:t>
                      </a:r>
                      <a:endParaRPr lang="en-US" dirty="0"/>
                    </a:p>
                  </a:txBody>
                  <a:tcPr/>
                </a:tc>
                <a:extLst>
                  <a:ext uri="{0D108BD9-81ED-4DB2-BD59-A6C34878D82A}">
                    <a16:rowId xmlns:a16="http://schemas.microsoft.com/office/drawing/2014/main" xmlns="" val="2816360096"/>
                  </a:ext>
                </a:extLst>
              </a:tr>
              <a:tr h="922674">
                <a:tc>
                  <a:txBody>
                    <a:bodyPr/>
                    <a:lstStyle/>
                    <a:p>
                      <a:r>
                        <a:rPr lang="en-US" dirty="0" smtClean="0"/>
                        <a:t>47</a:t>
                      </a:r>
                      <a:endParaRPr lang="en-US" dirty="0"/>
                    </a:p>
                  </a:txBody>
                  <a:tcPr/>
                </a:tc>
                <a:tc>
                  <a:txBody>
                    <a:bodyPr/>
                    <a:lstStyle/>
                    <a:p>
                      <a:r>
                        <a:rPr lang="en-US" dirty="0" smtClean="0"/>
                        <a:t>Factors to be taken</a:t>
                      </a:r>
                      <a:r>
                        <a:rPr lang="en-US" baseline="0" dirty="0" smtClean="0"/>
                        <a:t> into account by the adjudicating officer while deciding the quantum of compensation</a:t>
                      </a:r>
                      <a:endParaRPr lang="en-US" dirty="0"/>
                    </a:p>
                  </a:txBody>
                  <a:tcPr/>
                </a:tc>
                <a:extLst>
                  <a:ext uri="{0D108BD9-81ED-4DB2-BD59-A6C34878D82A}">
                    <a16:rowId xmlns:a16="http://schemas.microsoft.com/office/drawing/2014/main" xmlns="" val="2310640517"/>
                  </a:ext>
                </a:extLst>
              </a:tr>
            </a:tbl>
          </a:graphicData>
        </a:graphic>
      </p:graphicFrame>
      <p:sp>
        <p:nvSpPr>
          <p:cNvPr id="5" name="Date Placeholder 4"/>
          <p:cNvSpPr>
            <a:spLocks noGrp="1"/>
          </p:cNvSpPr>
          <p:nvPr>
            <p:ph type="dt" sz="half" idx="10"/>
          </p:nvPr>
        </p:nvSpPr>
        <p:spPr/>
        <p:txBody>
          <a:bodyPr/>
          <a:lstStyle/>
          <a:p>
            <a:fld id="{940354FF-F41F-4F9B-A0E3-B4B9775CE061}" type="datetime1">
              <a:rPr lang="en-US" smtClean="0"/>
              <a:pPr/>
              <a:t>3/16/2020</a:t>
            </a:fld>
            <a:endParaRPr lang="en-US"/>
          </a:p>
        </p:txBody>
      </p:sp>
      <p:sp>
        <p:nvSpPr>
          <p:cNvPr id="6" name="Slide Number Placeholder 5"/>
          <p:cNvSpPr>
            <a:spLocks noGrp="1"/>
          </p:cNvSpPr>
          <p:nvPr>
            <p:ph type="sldNum" sz="quarter" idx="12"/>
          </p:nvPr>
        </p:nvSpPr>
        <p:spPr/>
        <p:txBody>
          <a:bodyPr/>
          <a:lstStyle/>
          <a:p>
            <a:fld id="{B9A85C4A-93F7-4101-8FD9-A6FFD5471A9E}" type="slidenum">
              <a:rPr lang="en-US" smtClean="0"/>
              <a:pPr/>
              <a:t>9</a:t>
            </a:fld>
            <a:endParaRPr lang="en-US"/>
          </a:p>
        </p:txBody>
      </p:sp>
    </p:spTree>
    <p:extLst>
      <p:ext uri="{BB962C8B-B14F-4D97-AF65-F5344CB8AC3E}">
        <p14:creationId xmlns:p14="http://schemas.microsoft.com/office/powerpoint/2010/main" xmlns="" val="40320056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354</TotalTime>
  <Words>2279</Words>
  <Application>Microsoft Office PowerPoint</Application>
  <PresentationFormat>On-screen Show (4:3)</PresentationFormat>
  <Paragraphs>212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Flow</vt:lpstr>
      <vt:lpstr>Cyber Laws to be covered as per IT 2008</vt:lpstr>
      <vt:lpstr>CONTENTS</vt:lpstr>
      <vt:lpstr>Digital Signature</vt:lpstr>
      <vt:lpstr>Digital Signature……</vt:lpstr>
      <vt:lpstr>Digital Signature Certificate</vt:lpstr>
      <vt:lpstr>Electronic Signature</vt:lpstr>
      <vt:lpstr>Slide 7</vt:lpstr>
      <vt:lpstr>[Chapter IX]Penalties, Compensation and Adjudication(Amended vide ITAA-2006/8)</vt:lpstr>
      <vt:lpstr>Chapter IX Act(43 to 47)</vt:lpstr>
      <vt:lpstr>[Section 43](Amended vide ITAA-2008)</vt:lpstr>
      <vt:lpstr>The contents of Section 43 are as follows:- </vt:lpstr>
      <vt:lpstr>Slide 12</vt:lpstr>
      <vt:lpstr>Explanation</vt:lpstr>
      <vt:lpstr>Explanation……..</vt:lpstr>
      <vt:lpstr>[Chapter XI] Offences</vt:lpstr>
      <vt:lpstr>[Chapter XI] Sections of ITAA,2008</vt:lpstr>
      <vt:lpstr>[Section65] Tempering with Computer Source  Documents</vt:lpstr>
      <vt:lpstr>[Section 66A] Punishment for sending Offensive Message through Communication Service, etc.</vt:lpstr>
      <vt:lpstr>[Section 66B] Punishment for Dishonestly Receiving Stolen Computer Resource or Communication Device</vt:lpstr>
      <vt:lpstr>[Section 66C ] Punishment for Identity  Theft(Inserted vide ITAA 2008)</vt:lpstr>
      <vt:lpstr>[Section 66D ] Punishment for Cheating by Personating by using Computer Resources (Inserted vide ITAA 2008)</vt:lpstr>
      <vt:lpstr>[Section 66E ] Punishment for Violation of Privacy: (Inserted vide ITAA 2008)</vt:lpstr>
      <vt:lpstr>Explanation(For the purposes of  section 66E)</vt:lpstr>
      <vt:lpstr>Explanation(For the purposes of  section 66E).....</vt:lpstr>
      <vt:lpstr>[Section 66F] Punishment for Cyber Terrorism</vt:lpstr>
      <vt:lpstr>[Section 66F] Punishment for Cyber Terrorism...</vt:lpstr>
      <vt:lpstr>Slide 27</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 Laws to be covered as per IT 2008</dc:title>
  <dc:creator>Student</dc:creator>
  <cp:lastModifiedBy>Staff</cp:lastModifiedBy>
  <cp:revision>76</cp:revision>
  <dcterms:created xsi:type="dcterms:W3CDTF">2018-04-04T06:55:13Z</dcterms:created>
  <dcterms:modified xsi:type="dcterms:W3CDTF">2020-03-16T05:39:46Z</dcterms:modified>
</cp:coreProperties>
</file>